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6" r:id="rId3"/>
    <p:sldId id="278" r:id="rId4"/>
    <p:sldId id="280" r:id="rId5"/>
    <p:sldId id="1479" r:id="rId6"/>
    <p:sldId id="282" r:id="rId7"/>
    <p:sldId id="260" r:id="rId8"/>
    <p:sldId id="267" r:id="rId9"/>
    <p:sldId id="273" r:id="rId10"/>
    <p:sldId id="257" r:id="rId11"/>
    <p:sldId id="281" r:id="rId12"/>
    <p:sldId id="1478" r:id="rId13"/>
    <p:sldId id="261" r:id="rId14"/>
    <p:sldId id="262" r:id="rId15"/>
    <p:sldId id="1476" r:id="rId16"/>
    <p:sldId id="1467" r:id="rId17"/>
    <p:sldId id="1468" r:id="rId18"/>
    <p:sldId id="1469" r:id="rId19"/>
    <p:sldId id="1470" r:id="rId20"/>
    <p:sldId id="1471" r:id="rId21"/>
    <p:sldId id="1472" r:id="rId22"/>
    <p:sldId id="1473" r:id="rId23"/>
    <p:sldId id="1474" r:id="rId24"/>
    <p:sldId id="1480" r:id="rId25"/>
    <p:sldId id="1475" r:id="rId26"/>
    <p:sldId id="1477"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8F2CC"/>
    <a:srgbClr val="F2E7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107" d="100"/>
          <a:sy n="107" d="100"/>
        </p:scale>
        <p:origin x="1716"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2EAE1CA-B912-481A-A699-4199470EDC6A}" type="datetimeFigureOut">
              <a:rPr kumimoji="1" lang="ja-JP" altLang="en-US" smtClean="0"/>
              <a:t>2025/8/27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177509A-8676-481F-841A-44D4F7DDCB0D}" type="slidenum">
              <a:rPr kumimoji="1" lang="ja-JP" altLang="en-US" smtClean="0"/>
              <a:t>‹#›</a:t>
            </a:fld>
            <a:endParaRPr kumimoji="1" lang="ja-JP" altLang="en-US"/>
          </a:p>
        </p:txBody>
      </p:sp>
    </p:spTree>
    <p:extLst>
      <p:ext uri="{BB962C8B-B14F-4D97-AF65-F5344CB8AC3E}">
        <p14:creationId xmlns:p14="http://schemas.microsoft.com/office/powerpoint/2010/main" val="867074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2EAE1CA-B912-481A-A699-4199470EDC6A}" type="datetimeFigureOut">
              <a:rPr kumimoji="1" lang="ja-JP" altLang="en-US" smtClean="0"/>
              <a:t>2025/8/27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177509A-8676-481F-841A-44D4F7DDCB0D}" type="slidenum">
              <a:rPr kumimoji="1" lang="ja-JP" altLang="en-US" smtClean="0"/>
              <a:t>‹#›</a:t>
            </a:fld>
            <a:endParaRPr kumimoji="1" lang="ja-JP" altLang="en-US"/>
          </a:p>
        </p:txBody>
      </p:sp>
    </p:spTree>
    <p:extLst>
      <p:ext uri="{BB962C8B-B14F-4D97-AF65-F5344CB8AC3E}">
        <p14:creationId xmlns:p14="http://schemas.microsoft.com/office/powerpoint/2010/main" val="2747233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2EAE1CA-B912-481A-A699-4199470EDC6A}" type="datetimeFigureOut">
              <a:rPr kumimoji="1" lang="ja-JP" altLang="en-US" smtClean="0"/>
              <a:t>2025/8/27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177509A-8676-481F-841A-44D4F7DDCB0D}" type="slidenum">
              <a:rPr kumimoji="1" lang="ja-JP" altLang="en-US" smtClean="0"/>
              <a:t>‹#›</a:t>
            </a:fld>
            <a:endParaRPr kumimoji="1" lang="ja-JP" altLang="en-US"/>
          </a:p>
        </p:txBody>
      </p:sp>
    </p:spTree>
    <p:extLst>
      <p:ext uri="{BB962C8B-B14F-4D97-AF65-F5344CB8AC3E}">
        <p14:creationId xmlns:p14="http://schemas.microsoft.com/office/powerpoint/2010/main" val="11363980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A239D184-832C-4FCA-8877-B503477EB890}" type="datetime1">
              <a:rPr kumimoji="1" lang="ja-JP" altLang="en-US" smtClean="0"/>
              <a:t>2025/8/27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EA0A4D5-F2DA-40D4-B673-5E872D992DD7}" type="slidenum">
              <a:rPr kumimoji="1" lang="ja-JP" altLang="en-US" smtClean="0"/>
              <a:t>‹#›</a:t>
            </a:fld>
            <a:endParaRPr kumimoji="1" lang="ja-JP" altLang="en-US"/>
          </a:p>
        </p:txBody>
      </p:sp>
    </p:spTree>
    <p:extLst>
      <p:ext uri="{BB962C8B-B14F-4D97-AF65-F5344CB8AC3E}">
        <p14:creationId xmlns:p14="http://schemas.microsoft.com/office/powerpoint/2010/main" val="27580426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685D7AE-F3CE-4252-8E9F-4FE79AE1ED42}" type="datetime1">
              <a:rPr kumimoji="1" lang="ja-JP" altLang="en-US" smtClean="0"/>
              <a:t>2025/8/27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EA0A4D5-F2DA-40D4-B673-5E872D992DD7}" type="slidenum">
              <a:rPr kumimoji="1" lang="ja-JP" altLang="en-US" smtClean="0"/>
              <a:t>‹#›</a:t>
            </a:fld>
            <a:endParaRPr kumimoji="1" lang="ja-JP" altLang="en-US"/>
          </a:p>
        </p:txBody>
      </p:sp>
    </p:spTree>
    <p:extLst>
      <p:ext uri="{BB962C8B-B14F-4D97-AF65-F5344CB8AC3E}">
        <p14:creationId xmlns:p14="http://schemas.microsoft.com/office/powerpoint/2010/main" val="19903098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AC2224B-6A91-4AC7-932A-79849EBA0E33}" type="datetime1">
              <a:rPr kumimoji="1" lang="ja-JP" altLang="en-US" smtClean="0"/>
              <a:t>2025/8/27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EA0A4D5-F2DA-40D4-B673-5E872D992DD7}" type="slidenum">
              <a:rPr kumimoji="1" lang="ja-JP" altLang="en-US" smtClean="0"/>
              <a:t>‹#›</a:t>
            </a:fld>
            <a:endParaRPr kumimoji="1" lang="ja-JP" altLang="en-US"/>
          </a:p>
        </p:txBody>
      </p:sp>
    </p:spTree>
    <p:extLst>
      <p:ext uri="{BB962C8B-B14F-4D97-AF65-F5344CB8AC3E}">
        <p14:creationId xmlns:p14="http://schemas.microsoft.com/office/powerpoint/2010/main" val="12517185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9CCD568E-D634-4CFD-854A-F08950B9601D}" type="datetime1">
              <a:rPr kumimoji="1" lang="ja-JP" altLang="en-US" smtClean="0"/>
              <a:t>2025/8/27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EA0A4D5-F2DA-40D4-B673-5E872D992DD7}" type="slidenum">
              <a:rPr kumimoji="1" lang="ja-JP" altLang="en-US" smtClean="0"/>
              <a:t>‹#›</a:t>
            </a:fld>
            <a:endParaRPr kumimoji="1" lang="ja-JP" altLang="en-US"/>
          </a:p>
        </p:txBody>
      </p:sp>
    </p:spTree>
    <p:extLst>
      <p:ext uri="{BB962C8B-B14F-4D97-AF65-F5344CB8AC3E}">
        <p14:creationId xmlns:p14="http://schemas.microsoft.com/office/powerpoint/2010/main" val="31360416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59A4CCDE-62C8-49BE-889F-5AAA0F06EE67}" type="datetime1">
              <a:rPr kumimoji="1" lang="ja-JP" altLang="en-US" smtClean="0"/>
              <a:t>2025/8/27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EA0A4D5-F2DA-40D4-B673-5E872D992DD7}" type="slidenum">
              <a:rPr kumimoji="1" lang="ja-JP" altLang="en-US" smtClean="0"/>
              <a:t>‹#›</a:t>
            </a:fld>
            <a:endParaRPr kumimoji="1" lang="ja-JP" altLang="en-US"/>
          </a:p>
        </p:txBody>
      </p:sp>
    </p:spTree>
    <p:extLst>
      <p:ext uri="{BB962C8B-B14F-4D97-AF65-F5344CB8AC3E}">
        <p14:creationId xmlns:p14="http://schemas.microsoft.com/office/powerpoint/2010/main" val="42734156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A00BD9EE-2BAF-4018-9616-9C77BC67964D}" type="datetime1">
              <a:rPr kumimoji="1" lang="ja-JP" altLang="en-US" smtClean="0"/>
              <a:t>2025/8/27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EA0A4D5-F2DA-40D4-B673-5E872D992DD7}" type="slidenum">
              <a:rPr kumimoji="1" lang="ja-JP" altLang="en-US" smtClean="0"/>
              <a:t>‹#›</a:t>
            </a:fld>
            <a:endParaRPr kumimoji="1" lang="ja-JP" altLang="en-US"/>
          </a:p>
        </p:txBody>
      </p:sp>
    </p:spTree>
    <p:extLst>
      <p:ext uri="{BB962C8B-B14F-4D97-AF65-F5344CB8AC3E}">
        <p14:creationId xmlns:p14="http://schemas.microsoft.com/office/powerpoint/2010/main" val="13269828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06C594-28C4-4207-9F76-8EB64DD6A157}" type="datetime1">
              <a:rPr kumimoji="1" lang="ja-JP" altLang="en-US" smtClean="0"/>
              <a:t>2025/8/27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EA0A4D5-F2DA-40D4-B673-5E872D992DD7}" type="slidenum">
              <a:rPr kumimoji="1" lang="ja-JP" altLang="en-US" smtClean="0"/>
              <a:t>‹#›</a:t>
            </a:fld>
            <a:endParaRPr kumimoji="1" lang="ja-JP" altLang="en-US"/>
          </a:p>
        </p:txBody>
      </p:sp>
    </p:spTree>
    <p:extLst>
      <p:ext uri="{BB962C8B-B14F-4D97-AF65-F5344CB8AC3E}">
        <p14:creationId xmlns:p14="http://schemas.microsoft.com/office/powerpoint/2010/main" val="326283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5AA1C1F-A2A7-4936-9BC9-54A627387A32}" type="datetime1">
              <a:rPr kumimoji="1" lang="ja-JP" altLang="en-US" smtClean="0"/>
              <a:t>2025/8/27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EA0A4D5-F2DA-40D4-B673-5E872D992DD7}" type="slidenum">
              <a:rPr kumimoji="1" lang="ja-JP" altLang="en-US" smtClean="0"/>
              <a:t>‹#›</a:t>
            </a:fld>
            <a:endParaRPr kumimoji="1" lang="ja-JP" altLang="en-US"/>
          </a:p>
        </p:txBody>
      </p:sp>
    </p:spTree>
    <p:extLst>
      <p:ext uri="{BB962C8B-B14F-4D97-AF65-F5344CB8AC3E}">
        <p14:creationId xmlns:p14="http://schemas.microsoft.com/office/powerpoint/2010/main" val="1115816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2EAE1CA-B912-481A-A699-4199470EDC6A}" type="datetimeFigureOut">
              <a:rPr kumimoji="1" lang="ja-JP" altLang="en-US" smtClean="0"/>
              <a:t>2025/8/27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177509A-8676-481F-841A-44D4F7DDCB0D}" type="slidenum">
              <a:rPr kumimoji="1" lang="ja-JP" altLang="en-US" smtClean="0"/>
              <a:t>‹#›</a:t>
            </a:fld>
            <a:endParaRPr kumimoji="1" lang="ja-JP" altLang="en-US"/>
          </a:p>
        </p:txBody>
      </p:sp>
    </p:spTree>
    <p:extLst>
      <p:ext uri="{BB962C8B-B14F-4D97-AF65-F5344CB8AC3E}">
        <p14:creationId xmlns:p14="http://schemas.microsoft.com/office/powerpoint/2010/main" val="2441274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5434FBB-9242-4E6F-9962-2EE876A1849C}" type="datetime1">
              <a:rPr kumimoji="1" lang="ja-JP" altLang="en-US" smtClean="0"/>
              <a:t>2025/8/27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EA0A4D5-F2DA-40D4-B673-5E872D992DD7}" type="slidenum">
              <a:rPr kumimoji="1" lang="ja-JP" altLang="en-US" smtClean="0"/>
              <a:t>‹#›</a:t>
            </a:fld>
            <a:endParaRPr kumimoji="1" lang="ja-JP" altLang="en-US"/>
          </a:p>
        </p:txBody>
      </p:sp>
    </p:spTree>
    <p:extLst>
      <p:ext uri="{BB962C8B-B14F-4D97-AF65-F5344CB8AC3E}">
        <p14:creationId xmlns:p14="http://schemas.microsoft.com/office/powerpoint/2010/main" val="2165570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3A40DF-830B-4391-96F5-84310BE0B8E7}" type="datetime1">
              <a:rPr kumimoji="1" lang="ja-JP" altLang="en-US" smtClean="0"/>
              <a:t>2025/8/27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EA0A4D5-F2DA-40D4-B673-5E872D992DD7}" type="slidenum">
              <a:rPr kumimoji="1" lang="ja-JP" altLang="en-US" smtClean="0"/>
              <a:t>‹#›</a:t>
            </a:fld>
            <a:endParaRPr kumimoji="1" lang="ja-JP" altLang="en-US"/>
          </a:p>
        </p:txBody>
      </p:sp>
    </p:spTree>
    <p:extLst>
      <p:ext uri="{BB962C8B-B14F-4D97-AF65-F5344CB8AC3E}">
        <p14:creationId xmlns:p14="http://schemas.microsoft.com/office/powerpoint/2010/main" val="4073085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8E7B22E-2DFF-43D6-9BC7-FAD64F054624}" type="datetime1">
              <a:rPr kumimoji="1" lang="ja-JP" altLang="en-US" smtClean="0"/>
              <a:t>2025/8/27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EA0A4D5-F2DA-40D4-B673-5E872D992DD7}" type="slidenum">
              <a:rPr kumimoji="1" lang="ja-JP" altLang="en-US" smtClean="0"/>
              <a:t>‹#›</a:t>
            </a:fld>
            <a:endParaRPr kumimoji="1" lang="ja-JP" altLang="en-US"/>
          </a:p>
        </p:txBody>
      </p:sp>
    </p:spTree>
    <p:extLst>
      <p:ext uri="{BB962C8B-B14F-4D97-AF65-F5344CB8AC3E}">
        <p14:creationId xmlns:p14="http://schemas.microsoft.com/office/powerpoint/2010/main" val="1333783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2EAE1CA-B912-481A-A699-4199470EDC6A}" type="datetimeFigureOut">
              <a:rPr kumimoji="1" lang="ja-JP" altLang="en-US" smtClean="0"/>
              <a:t>2025/8/27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177509A-8676-481F-841A-44D4F7DDCB0D}" type="slidenum">
              <a:rPr kumimoji="1" lang="ja-JP" altLang="en-US" smtClean="0"/>
              <a:t>‹#›</a:t>
            </a:fld>
            <a:endParaRPr kumimoji="1" lang="ja-JP" altLang="en-US"/>
          </a:p>
        </p:txBody>
      </p:sp>
    </p:spTree>
    <p:extLst>
      <p:ext uri="{BB962C8B-B14F-4D97-AF65-F5344CB8AC3E}">
        <p14:creationId xmlns:p14="http://schemas.microsoft.com/office/powerpoint/2010/main" val="385915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2EAE1CA-B912-481A-A699-4199470EDC6A}" type="datetimeFigureOut">
              <a:rPr kumimoji="1" lang="ja-JP" altLang="en-US" smtClean="0"/>
              <a:t>2025/8/27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177509A-8676-481F-841A-44D4F7DDCB0D}" type="slidenum">
              <a:rPr kumimoji="1" lang="ja-JP" altLang="en-US" smtClean="0"/>
              <a:t>‹#›</a:t>
            </a:fld>
            <a:endParaRPr kumimoji="1" lang="ja-JP" altLang="en-US"/>
          </a:p>
        </p:txBody>
      </p:sp>
    </p:spTree>
    <p:extLst>
      <p:ext uri="{BB962C8B-B14F-4D97-AF65-F5344CB8AC3E}">
        <p14:creationId xmlns:p14="http://schemas.microsoft.com/office/powerpoint/2010/main" val="1440801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C2EAE1CA-B912-481A-A699-4199470EDC6A}" type="datetimeFigureOut">
              <a:rPr kumimoji="1" lang="ja-JP" altLang="en-US" smtClean="0"/>
              <a:t>2025/8/27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177509A-8676-481F-841A-44D4F7DDCB0D}" type="slidenum">
              <a:rPr kumimoji="1" lang="ja-JP" altLang="en-US" smtClean="0"/>
              <a:t>‹#›</a:t>
            </a:fld>
            <a:endParaRPr kumimoji="1" lang="ja-JP" altLang="en-US"/>
          </a:p>
        </p:txBody>
      </p:sp>
    </p:spTree>
    <p:extLst>
      <p:ext uri="{BB962C8B-B14F-4D97-AF65-F5344CB8AC3E}">
        <p14:creationId xmlns:p14="http://schemas.microsoft.com/office/powerpoint/2010/main" val="3710469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C2EAE1CA-B912-481A-A699-4199470EDC6A}" type="datetimeFigureOut">
              <a:rPr kumimoji="1" lang="ja-JP" altLang="en-US" smtClean="0"/>
              <a:t>2025/8/27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177509A-8676-481F-841A-44D4F7DDCB0D}" type="slidenum">
              <a:rPr kumimoji="1" lang="ja-JP" altLang="en-US" smtClean="0"/>
              <a:t>‹#›</a:t>
            </a:fld>
            <a:endParaRPr kumimoji="1" lang="ja-JP" altLang="en-US"/>
          </a:p>
        </p:txBody>
      </p:sp>
    </p:spTree>
    <p:extLst>
      <p:ext uri="{BB962C8B-B14F-4D97-AF65-F5344CB8AC3E}">
        <p14:creationId xmlns:p14="http://schemas.microsoft.com/office/powerpoint/2010/main" val="1815161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EAE1CA-B912-481A-A699-4199470EDC6A}" type="datetimeFigureOut">
              <a:rPr kumimoji="1" lang="ja-JP" altLang="en-US" smtClean="0"/>
              <a:t>2025/8/27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177509A-8676-481F-841A-44D4F7DDCB0D}" type="slidenum">
              <a:rPr kumimoji="1" lang="ja-JP" altLang="en-US" smtClean="0"/>
              <a:t>‹#›</a:t>
            </a:fld>
            <a:endParaRPr kumimoji="1" lang="ja-JP" altLang="en-US"/>
          </a:p>
        </p:txBody>
      </p:sp>
    </p:spTree>
    <p:extLst>
      <p:ext uri="{BB962C8B-B14F-4D97-AF65-F5344CB8AC3E}">
        <p14:creationId xmlns:p14="http://schemas.microsoft.com/office/powerpoint/2010/main" val="4248682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2EAE1CA-B912-481A-A699-4199470EDC6A}" type="datetimeFigureOut">
              <a:rPr kumimoji="1" lang="ja-JP" altLang="en-US" smtClean="0"/>
              <a:t>2025/8/27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177509A-8676-481F-841A-44D4F7DDCB0D}" type="slidenum">
              <a:rPr kumimoji="1" lang="ja-JP" altLang="en-US" smtClean="0"/>
              <a:t>‹#›</a:t>
            </a:fld>
            <a:endParaRPr kumimoji="1" lang="ja-JP" altLang="en-US"/>
          </a:p>
        </p:txBody>
      </p:sp>
    </p:spTree>
    <p:extLst>
      <p:ext uri="{BB962C8B-B14F-4D97-AF65-F5344CB8AC3E}">
        <p14:creationId xmlns:p14="http://schemas.microsoft.com/office/powerpoint/2010/main" val="2905742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2EAE1CA-B912-481A-A699-4199470EDC6A}" type="datetimeFigureOut">
              <a:rPr kumimoji="1" lang="ja-JP" altLang="en-US" smtClean="0"/>
              <a:t>2025/8/27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177509A-8676-481F-841A-44D4F7DDCB0D}" type="slidenum">
              <a:rPr kumimoji="1" lang="ja-JP" altLang="en-US" smtClean="0"/>
              <a:t>‹#›</a:t>
            </a:fld>
            <a:endParaRPr kumimoji="1" lang="ja-JP" altLang="en-US"/>
          </a:p>
        </p:txBody>
      </p:sp>
    </p:spTree>
    <p:extLst>
      <p:ext uri="{BB962C8B-B14F-4D97-AF65-F5344CB8AC3E}">
        <p14:creationId xmlns:p14="http://schemas.microsoft.com/office/powerpoint/2010/main" val="2972571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EAE1CA-B912-481A-A699-4199470EDC6A}" type="datetimeFigureOut">
              <a:rPr kumimoji="1" lang="ja-JP" altLang="en-US" smtClean="0"/>
              <a:t>2025/8/27</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77509A-8676-481F-841A-44D4F7DDCB0D}" type="slidenum">
              <a:rPr kumimoji="1" lang="ja-JP" altLang="en-US" smtClean="0"/>
              <a:t>‹#›</a:t>
            </a:fld>
            <a:endParaRPr kumimoji="1" lang="ja-JP" altLang="en-US"/>
          </a:p>
        </p:txBody>
      </p:sp>
    </p:spTree>
    <p:extLst>
      <p:ext uri="{BB962C8B-B14F-4D97-AF65-F5344CB8AC3E}">
        <p14:creationId xmlns:p14="http://schemas.microsoft.com/office/powerpoint/2010/main" val="34041033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CE12D4-F4E8-4368-A4A9-1C30E9A3C182}" type="datetime1">
              <a:rPr kumimoji="1" lang="ja-JP" altLang="en-US" smtClean="0"/>
              <a:t>2025/8/27</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A0A4D5-F2DA-40D4-B673-5E872D992DD7}" type="slidenum">
              <a:rPr kumimoji="1" lang="ja-JP" altLang="en-US" smtClean="0"/>
              <a:t>‹#›</a:t>
            </a:fld>
            <a:endParaRPr kumimoji="1" lang="ja-JP" altLang="en-US"/>
          </a:p>
        </p:txBody>
      </p:sp>
    </p:spTree>
    <p:extLst>
      <p:ext uri="{BB962C8B-B14F-4D97-AF65-F5344CB8AC3E}">
        <p14:creationId xmlns:p14="http://schemas.microsoft.com/office/powerpoint/2010/main" val="1989062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15C2CA6-4CB5-B7EA-7C87-5311B1AC3F67}"/>
              </a:ext>
            </a:extLst>
          </p:cNvPr>
          <p:cNvSpPr txBox="1"/>
          <p:nvPr/>
        </p:nvSpPr>
        <p:spPr>
          <a:xfrm>
            <a:off x="215153" y="591671"/>
            <a:ext cx="8713694" cy="5816977"/>
          </a:xfrm>
          <a:prstGeom prst="rect">
            <a:avLst/>
          </a:prstGeom>
          <a:noFill/>
        </p:spPr>
        <p:txBody>
          <a:bodyPr wrap="square" rtlCol="0">
            <a:spAutoFit/>
          </a:bodyPr>
          <a:lstStyle/>
          <a:p>
            <a:pPr algn="ctr"/>
            <a:r>
              <a:rPr kumimoji="1" lang="ja-JP" altLang="en-US" sz="3200" dirty="0">
                <a:latin typeface="ＭＳ ゴシック" panose="020B0609070205080204" pitchFamily="49" charset="-128"/>
                <a:ea typeface="ＭＳ ゴシック" panose="020B0609070205080204" pitchFamily="49" charset="-128"/>
              </a:rPr>
              <a:t>先達山太陽光発電所</a:t>
            </a:r>
            <a:endParaRPr kumimoji="1" lang="en-US" altLang="ja-JP" sz="3200" dirty="0">
              <a:latin typeface="ＭＳ ゴシック" panose="020B0609070205080204" pitchFamily="49" charset="-128"/>
              <a:ea typeface="ＭＳ ゴシック" panose="020B0609070205080204" pitchFamily="49" charset="-128"/>
            </a:endParaRPr>
          </a:p>
          <a:p>
            <a:pPr algn="ctr"/>
            <a:endParaRPr kumimoji="1" lang="en-US" altLang="ja-JP" sz="3200" dirty="0">
              <a:latin typeface="ＭＳ ゴシック" panose="020B0609070205080204" pitchFamily="49" charset="-128"/>
              <a:ea typeface="ＭＳ ゴシック" panose="020B0609070205080204" pitchFamily="49" charset="-128"/>
            </a:endParaRPr>
          </a:p>
          <a:p>
            <a:pPr algn="ctr"/>
            <a:endParaRPr kumimoji="1" lang="en-US" altLang="ja-JP" sz="3200" dirty="0">
              <a:latin typeface="ＭＳ ゴシック" panose="020B0609070205080204" pitchFamily="49" charset="-128"/>
              <a:ea typeface="ＭＳ ゴシック" panose="020B0609070205080204" pitchFamily="49" charset="-128"/>
            </a:endParaRPr>
          </a:p>
          <a:p>
            <a:pPr algn="ctr"/>
            <a:endParaRPr kumimoji="1" lang="en-US" altLang="ja-JP" sz="3200" dirty="0">
              <a:latin typeface="ＭＳ ゴシック" panose="020B0609070205080204" pitchFamily="49" charset="-128"/>
              <a:ea typeface="ＭＳ ゴシック" panose="020B0609070205080204" pitchFamily="49" charset="-128"/>
            </a:endParaRPr>
          </a:p>
          <a:p>
            <a:pPr algn="ctr"/>
            <a:r>
              <a:rPr kumimoji="1" lang="ja-JP" altLang="en-US" sz="4400" dirty="0">
                <a:latin typeface="ＭＳ ゴシック" panose="020B0609070205080204" pitchFamily="49" charset="-128"/>
                <a:ea typeface="ＭＳ ゴシック" panose="020B0609070205080204" pitchFamily="49" charset="-128"/>
              </a:rPr>
              <a:t>地質学・工事上の問題点</a:t>
            </a:r>
            <a:endParaRPr kumimoji="1" lang="en-US" altLang="ja-JP" sz="4400" dirty="0">
              <a:latin typeface="ＭＳ ゴシック" panose="020B0609070205080204" pitchFamily="49" charset="-128"/>
              <a:ea typeface="ＭＳ ゴシック" panose="020B0609070205080204" pitchFamily="49" charset="-128"/>
            </a:endParaRPr>
          </a:p>
          <a:p>
            <a:pPr algn="ctr"/>
            <a:endParaRPr kumimoji="1" lang="en-US" altLang="ja-JP" sz="4400" dirty="0">
              <a:latin typeface="ＭＳ ゴシック" panose="020B0609070205080204" pitchFamily="49" charset="-128"/>
              <a:ea typeface="ＭＳ ゴシック" panose="020B0609070205080204" pitchFamily="49" charset="-128"/>
            </a:endParaRPr>
          </a:p>
          <a:p>
            <a:pPr algn="ctr"/>
            <a:r>
              <a:rPr kumimoji="1" lang="en-US" altLang="ja-JP" sz="2800" dirty="0">
                <a:latin typeface="ＭＳ ゴシック" panose="020B0609070205080204" pitchFamily="49" charset="-128"/>
                <a:ea typeface="ＭＳ ゴシック" panose="020B0609070205080204" pitchFamily="49" charset="-128"/>
              </a:rPr>
              <a:t>2025</a:t>
            </a:r>
            <a:r>
              <a:rPr kumimoji="1" lang="ja-JP" altLang="en-US" sz="2800" dirty="0">
                <a:latin typeface="ＭＳ ゴシック" panose="020B0609070205080204" pitchFamily="49" charset="-128"/>
                <a:ea typeface="ＭＳ ゴシック" panose="020B0609070205080204" pitchFamily="49" charset="-128"/>
              </a:rPr>
              <a:t>年</a:t>
            </a:r>
            <a:r>
              <a:rPr kumimoji="1" lang="en-US" altLang="ja-JP" sz="2800" dirty="0">
                <a:latin typeface="ＭＳ ゴシック" panose="020B0609070205080204" pitchFamily="49" charset="-128"/>
                <a:ea typeface="ＭＳ ゴシック" panose="020B0609070205080204" pitchFamily="49" charset="-128"/>
              </a:rPr>
              <a:t>9</a:t>
            </a:r>
            <a:r>
              <a:rPr kumimoji="1" lang="ja-JP" altLang="en-US" sz="2800" dirty="0">
                <a:latin typeface="ＭＳ ゴシック" panose="020B0609070205080204" pitchFamily="49" charset="-128"/>
                <a:ea typeface="ＭＳ ゴシック" panose="020B0609070205080204" pitchFamily="49" charset="-128"/>
              </a:rPr>
              <a:t>月</a:t>
            </a:r>
            <a:r>
              <a:rPr kumimoji="1" lang="en-US" altLang="ja-JP" sz="2800" dirty="0">
                <a:latin typeface="ＭＳ ゴシック" panose="020B0609070205080204" pitchFamily="49" charset="-128"/>
                <a:ea typeface="ＭＳ ゴシック" panose="020B0609070205080204" pitchFamily="49" charset="-128"/>
              </a:rPr>
              <a:t>2</a:t>
            </a:r>
            <a:r>
              <a:rPr kumimoji="1" lang="ja-JP" altLang="en-US" sz="2800" dirty="0">
                <a:latin typeface="ＭＳ ゴシック" panose="020B0609070205080204" pitchFamily="49" charset="-128"/>
                <a:ea typeface="ＭＳ ゴシック" panose="020B0609070205080204" pitchFamily="49" charset="-128"/>
              </a:rPr>
              <a:t>日</a:t>
            </a:r>
            <a:endParaRPr kumimoji="1" lang="en-US" altLang="ja-JP" sz="2800" dirty="0">
              <a:latin typeface="ＭＳ ゴシック" panose="020B0609070205080204" pitchFamily="49" charset="-128"/>
              <a:ea typeface="ＭＳ ゴシック" panose="020B0609070205080204" pitchFamily="49" charset="-128"/>
            </a:endParaRPr>
          </a:p>
          <a:p>
            <a:pPr algn="ctr"/>
            <a:endParaRPr kumimoji="1" lang="en-US" altLang="ja-JP" sz="2800" dirty="0">
              <a:latin typeface="ＭＳ ゴシック" panose="020B0609070205080204" pitchFamily="49" charset="-128"/>
              <a:ea typeface="ＭＳ ゴシック" panose="020B0609070205080204" pitchFamily="49" charset="-128"/>
            </a:endParaRPr>
          </a:p>
          <a:p>
            <a:pPr algn="ctr"/>
            <a:r>
              <a:rPr kumimoji="1" lang="ja-JP" altLang="en-US" sz="2000" dirty="0">
                <a:latin typeface="ＭＳ ゴシック" panose="020B0609070205080204" pitchFamily="49" charset="-128"/>
                <a:ea typeface="ＭＳ ゴシック" panose="020B0609070205080204" pitchFamily="49" charset="-128"/>
              </a:rPr>
              <a:t>福島大学共生システム理工学類　教授　柴崎　直明</a:t>
            </a:r>
            <a:endParaRPr kumimoji="1" lang="en-US" altLang="ja-JP" sz="2000" dirty="0">
              <a:latin typeface="ＭＳ ゴシック" panose="020B0609070205080204" pitchFamily="49" charset="-128"/>
              <a:ea typeface="ＭＳ ゴシック" panose="020B0609070205080204" pitchFamily="49" charset="-128"/>
            </a:endParaRPr>
          </a:p>
          <a:p>
            <a:pPr algn="ctr"/>
            <a:r>
              <a:rPr kumimoji="1" lang="ja-JP" altLang="en-US" sz="2000" dirty="0">
                <a:latin typeface="ＭＳ ゴシック" panose="020B0609070205080204" pitchFamily="49" charset="-128"/>
                <a:ea typeface="ＭＳ ゴシック" panose="020B0609070205080204" pitchFamily="49" charset="-128"/>
              </a:rPr>
              <a:t>（博士（理学），技術士（応用理学））</a:t>
            </a:r>
            <a:endParaRPr kumimoji="1" lang="en-US" altLang="ja-JP" sz="2000" dirty="0">
              <a:latin typeface="ＭＳ ゴシック" panose="020B0609070205080204" pitchFamily="49" charset="-128"/>
              <a:ea typeface="ＭＳ ゴシック" panose="020B0609070205080204" pitchFamily="49" charset="-128"/>
            </a:endParaRPr>
          </a:p>
          <a:p>
            <a:pPr algn="ctr"/>
            <a:r>
              <a:rPr kumimoji="1" lang="ja-JP" altLang="en-US" sz="2000" dirty="0">
                <a:latin typeface="ＭＳ ゴシック" panose="020B0609070205080204" pitchFamily="49" charset="-128"/>
                <a:ea typeface="ＭＳ ゴシック" panose="020B0609070205080204" pitchFamily="49" charset="-128"/>
              </a:rPr>
              <a:t>山崎　孝成</a:t>
            </a:r>
            <a:endParaRPr kumimoji="1" lang="en-US" altLang="ja-JP" sz="2000" dirty="0">
              <a:latin typeface="ＭＳ ゴシック" panose="020B0609070205080204" pitchFamily="49" charset="-128"/>
              <a:ea typeface="ＭＳ ゴシック" panose="020B0609070205080204" pitchFamily="49" charset="-128"/>
            </a:endParaRPr>
          </a:p>
          <a:p>
            <a:pPr algn="ctr"/>
            <a:r>
              <a:rPr kumimoji="1" lang="zh-CN" altLang="en-US" sz="2000" dirty="0">
                <a:latin typeface="ＭＳ ゴシック" panose="020B0609070205080204" pitchFamily="49" charset="-128"/>
                <a:ea typeface="ＭＳ ゴシック" panose="020B0609070205080204" pitchFamily="49" charset="-128"/>
              </a:rPr>
              <a:t>（博士（理学），技術士（応用理学</a:t>
            </a:r>
            <a:r>
              <a:rPr kumimoji="1" lang="ja-JP" altLang="en-US" sz="2000" dirty="0">
                <a:latin typeface="ＭＳ ゴシック" panose="020B0609070205080204" pitchFamily="49" charset="-128"/>
                <a:ea typeface="ＭＳ ゴシック" panose="020B0609070205080204" pitchFamily="49" charset="-128"/>
              </a:rPr>
              <a:t>・総合技術監理</a:t>
            </a:r>
            <a:r>
              <a:rPr kumimoji="1" lang="zh-CN" altLang="en-US" sz="2000" dirty="0">
                <a:latin typeface="ＭＳ ゴシック" panose="020B0609070205080204" pitchFamily="49" charset="-128"/>
                <a:ea typeface="ＭＳ ゴシック" panose="020B0609070205080204" pitchFamily="49" charset="-128"/>
              </a:rPr>
              <a:t>））</a:t>
            </a:r>
          </a:p>
          <a:p>
            <a:pPr algn="ctr"/>
            <a:endParaRPr kumimoji="1" lang="ja-JP" altLang="en-US" sz="2000" dirty="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4228224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0FD0ED2-9C5B-BF9E-5CA9-992CE7C3853D}"/>
              </a:ext>
            </a:extLst>
          </p:cNvPr>
          <p:cNvPicPr>
            <a:picLocks noChangeAspect="1"/>
          </p:cNvPicPr>
          <p:nvPr/>
        </p:nvPicPr>
        <p:blipFill>
          <a:blip r:embed="rId2"/>
          <a:stretch>
            <a:fillRect/>
          </a:stretch>
        </p:blipFill>
        <p:spPr>
          <a:xfrm>
            <a:off x="0" y="1024994"/>
            <a:ext cx="6159018" cy="4407790"/>
          </a:xfrm>
          <a:prstGeom prst="rect">
            <a:avLst/>
          </a:prstGeom>
        </p:spPr>
      </p:pic>
      <p:sp>
        <p:nvSpPr>
          <p:cNvPr id="17" name="タイトル 1">
            <a:extLst>
              <a:ext uri="{FF2B5EF4-FFF2-40B4-BE49-F238E27FC236}">
                <a16:creationId xmlns:a16="http://schemas.microsoft.com/office/drawing/2014/main" id="{0E994163-C61D-6E84-EBB7-8AEE1256335D}"/>
              </a:ext>
            </a:extLst>
          </p:cNvPr>
          <p:cNvSpPr>
            <a:spLocks noGrp="1"/>
          </p:cNvSpPr>
          <p:nvPr>
            <p:ph type="title"/>
          </p:nvPr>
        </p:nvSpPr>
        <p:spPr>
          <a:xfrm>
            <a:off x="6159019" y="857250"/>
            <a:ext cx="2984982" cy="5143500"/>
          </a:xfrm>
        </p:spPr>
        <p:txBody>
          <a:bodyPr>
            <a:normAutofit/>
          </a:bodyPr>
          <a:lstStyle/>
          <a:p>
            <a:r>
              <a:rPr lang="ja-JP" altLang="en-US" sz="2025" dirty="0">
                <a:latin typeface="ＭＳ ゴシック" panose="020B0609070205080204" pitchFamily="49" charset="-128"/>
                <a:ea typeface="ＭＳ ゴシック" panose="020B0609070205080204" pitchFamily="49" charset="-128"/>
              </a:rPr>
              <a:t>盛土の中心を通っていないことがわかる図</a:t>
            </a:r>
            <a:br>
              <a:rPr lang="en-US" altLang="ja-JP" sz="2700" dirty="0">
                <a:latin typeface="ＭＳ ゴシック" panose="020B0609070205080204" pitchFamily="49" charset="-128"/>
                <a:ea typeface="ＭＳ ゴシック" panose="020B0609070205080204" pitchFamily="49" charset="-128"/>
              </a:rPr>
            </a:br>
            <a:br>
              <a:rPr lang="en-US" altLang="ja-JP" sz="1800" dirty="0">
                <a:latin typeface="ＭＳ ゴシック" panose="020B0609070205080204" pitchFamily="49" charset="-128"/>
                <a:ea typeface="ＭＳ ゴシック" panose="020B0609070205080204" pitchFamily="49" charset="-128"/>
              </a:rPr>
            </a:br>
            <a:r>
              <a:rPr lang="ja-JP" altLang="en-US" sz="1800" dirty="0">
                <a:latin typeface="ＭＳ ゴシック" panose="020B0609070205080204" pitchFamily="49" charset="-128"/>
                <a:ea typeface="ＭＳ ゴシック" panose="020B0609070205080204" pitchFamily="49" charset="-128"/>
              </a:rPr>
              <a:t>盛土の最深部を通らない不思議なイｰイ断面線と正しい断面線（赤い線）の提案</a:t>
            </a:r>
            <a:br>
              <a:rPr lang="en-US" altLang="ja-JP" sz="1500" dirty="0">
                <a:solidFill>
                  <a:prstClr val="black"/>
                </a:solidFill>
                <a:latin typeface="ＭＳ ゴシック" panose="020B0609070205080204" pitchFamily="49" charset="-128"/>
                <a:ea typeface="ＭＳ ゴシック" panose="020B0609070205080204" pitchFamily="49" charset="-128"/>
              </a:rPr>
            </a:br>
            <a:br>
              <a:rPr lang="en-US" altLang="ja-JP" sz="1500" dirty="0"/>
            </a:br>
            <a:r>
              <a:rPr lang="ja-JP" altLang="en-US" sz="1500" b="1" dirty="0">
                <a:solidFill>
                  <a:srgbClr val="FF0000"/>
                </a:solidFill>
              </a:rPr>
              <a:t>国土地理院の数値標高</a:t>
            </a:r>
            <a:r>
              <a:rPr lang="en-US" altLang="ja-JP" sz="1500" b="1" dirty="0">
                <a:solidFill>
                  <a:srgbClr val="FF0000"/>
                </a:solidFill>
              </a:rPr>
              <a:t>10mDEM</a:t>
            </a:r>
            <a:r>
              <a:rPr lang="ja-JP" altLang="en-US" sz="1500" b="1" dirty="0">
                <a:solidFill>
                  <a:srgbClr val="FF0000"/>
                </a:solidFill>
              </a:rPr>
              <a:t>から作成した平面図（</a:t>
            </a:r>
            <a:r>
              <a:rPr lang="ja-JP" altLang="en-US" sz="1200" b="1" dirty="0">
                <a:solidFill>
                  <a:srgbClr val="FF0000"/>
                </a:solidFill>
              </a:rPr>
              <a:t>１</a:t>
            </a:r>
            <a:r>
              <a:rPr lang="en-US" altLang="ja-JP" sz="1200" b="1" dirty="0">
                <a:solidFill>
                  <a:srgbClr val="FF0000"/>
                </a:solidFill>
              </a:rPr>
              <a:t>/3,000</a:t>
            </a:r>
            <a:r>
              <a:rPr lang="ja-JP" altLang="en-US" sz="1500" b="1" dirty="0">
                <a:solidFill>
                  <a:srgbClr val="FF0000"/>
                </a:solidFill>
              </a:rPr>
              <a:t>）</a:t>
            </a:r>
            <a:r>
              <a:rPr lang="ja-JP" altLang="en-US" sz="1500" dirty="0"/>
              <a:t>に報告書で設定している安定解析断面図（黄色の側線、イ、ハ、ニ）と盛土が最大になる金堀沢の源流南側の支流谷筋を通る断面（赤線）を示す。</a:t>
            </a:r>
            <a:br>
              <a:rPr lang="en-US" altLang="ja-JP" sz="1500" dirty="0"/>
            </a:br>
            <a:br>
              <a:rPr lang="en-US" altLang="ja-JP" sz="1500" dirty="0"/>
            </a:br>
            <a:r>
              <a:rPr lang="ja-JP" altLang="en-US" sz="1500" dirty="0"/>
              <a:t>報告書で記載されているイーイ断面線が谷部を部分的にしか通っていないことが明瞭にわかる。</a:t>
            </a:r>
            <a:br>
              <a:rPr lang="en-US" altLang="ja-JP" sz="1500" dirty="0"/>
            </a:br>
            <a:r>
              <a:rPr lang="ja-JP" altLang="en-US" sz="1500" b="1" dirty="0">
                <a:solidFill>
                  <a:srgbClr val="FF0000"/>
                </a:solidFill>
                <a:latin typeface="ＭＳ Ｐゴシック" panose="020B0600070205080204" pitchFamily="50" charset="-128"/>
                <a:ea typeface="ＭＳ Ｐゴシック" panose="020B0600070205080204" pitchFamily="50" charset="-128"/>
              </a:rPr>
              <a:t>最も盛土が厚くなる金堀沢の中心を通る赤線で示した縦断図で安定解析実施するのが一般的</a:t>
            </a:r>
            <a:r>
              <a:rPr lang="ja-JP" altLang="en-US" sz="1500" dirty="0"/>
              <a:t>である。</a:t>
            </a:r>
          </a:p>
        </p:txBody>
      </p:sp>
      <p:sp>
        <p:nvSpPr>
          <p:cNvPr id="18" name="スライド番号プレースホルダー 17">
            <a:extLst>
              <a:ext uri="{FF2B5EF4-FFF2-40B4-BE49-F238E27FC236}">
                <a16:creationId xmlns:a16="http://schemas.microsoft.com/office/drawing/2014/main" id="{76061903-3122-78D7-EF5A-5B89A47665FB}"/>
              </a:ext>
            </a:extLst>
          </p:cNvPr>
          <p:cNvSpPr>
            <a:spLocks noGrp="1"/>
          </p:cNvSpPr>
          <p:nvPr>
            <p:ph type="sldNum" sz="quarter" idx="12"/>
          </p:nvPr>
        </p:nvSpPr>
        <p:spPr>
          <a:xfrm>
            <a:off x="6811911" y="5726907"/>
            <a:ext cx="2057400" cy="273844"/>
          </a:xfrm>
        </p:spPr>
        <p:txBody>
          <a:bodyPr/>
          <a:lstStyle/>
          <a:p>
            <a:pPr defTabSz="685800">
              <a:defRPr/>
            </a:pPr>
            <a:fld id="{9E22262F-9878-4C70-B797-7AE7AF17425E}" type="slidenum">
              <a:rPr kumimoji="1" lang="ja-JP" altLang="en-US" sz="900">
                <a:solidFill>
                  <a:prstClr val="black">
                    <a:tint val="75000"/>
                  </a:prstClr>
                </a:solidFill>
                <a:latin typeface="游ゴシック" panose="020F0502020204030204"/>
                <a:ea typeface="游ゴシック" panose="020B0400000000000000" pitchFamily="50" charset="-128"/>
              </a:rPr>
              <a:pPr defTabSz="685800">
                <a:defRPr/>
              </a:pPr>
              <a:t>10</a:t>
            </a:fld>
            <a:endParaRPr kumimoji="1" lang="ja-JP" altLang="en-US" sz="900" dirty="0">
              <a:solidFill>
                <a:prstClr val="black">
                  <a:tint val="75000"/>
                </a:prstClr>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42193766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AD545-26E8-E0B3-FDFA-7E7655435619}"/>
            </a:ext>
          </a:extLst>
        </p:cNvPr>
        <p:cNvGrpSpPr/>
        <p:nvPr/>
      </p:nvGrpSpPr>
      <p:grpSpPr>
        <a:xfrm>
          <a:off x="0" y="0"/>
          <a:ext cx="0" cy="0"/>
          <a:chOff x="0" y="0"/>
          <a:chExt cx="0" cy="0"/>
        </a:xfrm>
      </p:grpSpPr>
      <p:sp>
        <p:nvSpPr>
          <p:cNvPr id="17" name="タイトル 1">
            <a:extLst>
              <a:ext uri="{FF2B5EF4-FFF2-40B4-BE49-F238E27FC236}">
                <a16:creationId xmlns:a16="http://schemas.microsoft.com/office/drawing/2014/main" id="{6709AE87-6E67-0C0A-7728-A95C0EE23E77}"/>
              </a:ext>
            </a:extLst>
          </p:cNvPr>
          <p:cNvSpPr>
            <a:spLocks noGrp="1"/>
          </p:cNvSpPr>
          <p:nvPr>
            <p:ph type="title"/>
          </p:nvPr>
        </p:nvSpPr>
        <p:spPr>
          <a:xfrm>
            <a:off x="328613" y="935044"/>
            <a:ext cx="8943976" cy="2484269"/>
          </a:xfrm>
        </p:spPr>
        <p:txBody>
          <a:bodyPr>
            <a:normAutofit fontScale="90000"/>
          </a:bodyPr>
          <a:lstStyle/>
          <a:p>
            <a:r>
              <a:rPr lang="en-US" altLang="ja-JP" sz="2325" dirty="0">
                <a:latin typeface="ＭＳ ゴシック" panose="020B0609070205080204" pitchFamily="49" charset="-128"/>
                <a:ea typeface="ＭＳ ゴシック" panose="020B0609070205080204" pitchFamily="49" charset="-128"/>
              </a:rPr>
              <a:t>AC7</a:t>
            </a:r>
            <a:r>
              <a:rPr lang="ja-JP" altLang="en-US" sz="2325" dirty="0">
                <a:latin typeface="ＭＳ ゴシック" panose="020B0609070205080204" pitchFamily="49" charset="-128"/>
                <a:ea typeface="ＭＳ ゴシック" panose="020B0609070205080204" pitchFamily="49" charset="-128"/>
              </a:rPr>
              <a:t>報告書に記載されているイ</a:t>
            </a:r>
            <a:r>
              <a:rPr lang="en-US" altLang="ja-JP" sz="2325" dirty="0">
                <a:latin typeface="ＭＳ ゴシック" panose="020B0609070205080204" pitchFamily="49" charset="-128"/>
                <a:ea typeface="ＭＳ ゴシック" panose="020B0609070205080204" pitchFamily="49" charset="-128"/>
              </a:rPr>
              <a:t>-</a:t>
            </a:r>
            <a:r>
              <a:rPr lang="ja-JP" altLang="en-US" sz="2325" dirty="0">
                <a:latin typeface="ＭＳ ゴシック" panose="020B0609070205080204" pitchFamily="49" charset="-128"/>
                <a:ea typeface="ＭＳ ゴシック" panose="020B0609070205080204" pitchFamily="49" charset="-128"/>
              </a:rPr>
              <a:t>イ断面図</a:t>
            </a:r>
            <a:r>
              <a:rPr lang="ja-JP" altLang="en-US" sz="2400" dirty="0">
                <a:latin typeface="ＭＳ ゴシック" panose="020B0609070205080204" pitchFamily="49" charset="-128"/>
                <a:ea typeface="ＭＳ ゴシック" panose="020B0609070205080204" pitchFamily="49" charset="-128"/>
              </a:rPr>
              <a:t>　　　　　　　　　　　　　　</a:t>
            </a:r>
            <a:br>
              <a:rPr lang="en-US" altLang="ja-JP" sz="2400" dirty="0">
                <a:latin typeface="ＭＳ ゴシック" panose="020B0609070205080204" pitchFamily="49" charset="-128"/>
                <a:ea typeface="ＭＳ ゴシック" panose="020B0609070205080204" pitchFamily="49" charset="-128"/>
              </a:rPr>
            </a:br>
            <a:br>
              <a:rPr lang="en-US" altLang="ja-JP" sz="2400" dirty="0">
                <a:latin typeface="ＭＳ ゴシック" panose="020B0609070205080204" pitchFamily="49" charset="-128"/>
                <a:ea typeface="ＭＳ ゴシック" panose="020B0609070205080204" pitchFamily="49" charset="-128"/>
              </a:rPr>
            </a:br>
            <a:r>
              <a:rPr lang="ja-JP" altLang="en-US" sz="1800" dirty="0">
                <a:latin typeface="ＭＳ ゴシック" panose="020B0609070205080204" pitchFamily="49" charset="-128"/>
                <a:ea typeface="ＭＳ ゴシック" panose="020B0609070205080204" pitchFamily="49" charset="-128"/>
              </a:rPr>
              <a:t>盛土の最深部を通らない不思議なイｰイ断面線（</a:t>
            </a:r>
            <a:r>
              <a:rPr lang="en-US" altLang="ja-JP" sz="1800" dirty="0">
                <a:latin typeface="ＭＳ ゴシック" panose="020B0609070205080204" pitchFamily="49" charset="-128"/>
                <a:ea typeface="ＭＳ ゴシック" panose="020B0609070205080204" pitchFamily="49" charset="-128"/>
              </a:rPr>
              <a:t>AC7</a:t>
            </a:r>
            <a:r>
              <a:rPr lang="ja-JP" altLang="en-US" sz="1800" dirty="0">
                <a:latin typeface="ＭＳ ゴシック" panose="020B0609070205080204" pitchFamily="49" charset="-128"/>
                <a:ea typeface="ＭＳ ゴシック" panose="020B0609070205080204" pitchFamily="49" charset="-128"/>
              </a:rPr>
              <a:t>地質調査報告書 令和</a:t>
            </a:r>
            <a:r>
              <a:rPr lang="en-US" altLang="ja-JP" sz="1800" dirty="0">
                <a:latin typeface="ＭＳ ゴシック" panose="020B0609070205080204" pitchFamily="49" charset="-128"/>
                <a:ea typeface="ＭＳ ゴシック" panose="020B0609070205080204" pitchFamily="49" charset="-128"/>
              </a:rPr>
              <a:t>2</a:t>
            </a:r>
            <a:r>
              <a:rPr lang="ja-JP" altLang="en-US" sz="1800" dirty="0">
                <a:latin typeface="ＭＳ ゴシック" panose="020B0609070205080204" pitchFamily="49" charset="-128"/>
                <a:ea typeface="ＭＳ ゴシック" panose="020B0609070205080204" pitchFamily="49" charset="-128"/>
              </a:rPr>
              <a:t>年</a:t>
            </a:r>
            <a:r>
              <a:rPr lang="en-US" altLang="ja-JP" sz="1800" dirty="0">
                <a:latin typeface="ＭＳ ゴシック" panose="020B0609070205080204" pitchFamily="49" charset="-128"/>
                <a:ea typeface="ＭＳ ゴシック" panose="020B0609070205080204" pitchFamily="49" charset="-128"/>
              </a:rPr>
              <a:t>7</a:t>
            </a:r>
            <a:r>
              <a:rPr lang="ja-JP" altLang="en-US" sz="1800" dirty="0">
                <a:latin typeface="ＭＳ ゴシック" panose="020B0609070205080204" pitchFamily="49" charset="-128"/>
                <a:ea typeface="ＭＳ ゴシック" panose="020B0609070205080204" pitchFamily="49" charset="-128"/>
              </a:rPr>
              <a:t>月）</a:t>
            </a:r>
            <a:br>
              <a:rPr lang="en-US" altLang="ja-JP" sz="1800" dirty="0">
                <a:solidFill>
                  <a:prstClr val="black"/>
                </a:solidFill>
                <a:latin typeface="ＭＳ ゴシック" panose="020B0609070205080204" pitchFamily="49" charset="-128"/>
                <a:ea typeface="ＭＳ ゴシック" panose="020B0609070205080204" pitchFamily="49" charset="-128"/>
              </a:rPr>
            </a:br>
            <a:r>
              <a:rPr lang="ja-JP" altLang="en-US" sz="1800" dirty="0">
                <a:solidFill>
                  <a:prstClr val="black"/>
                </a:solidFill>
                <a:latin typeface="ＭＳ ゴシック" panose="020B0609070205080204" pitchFamily="49" charset="-128"/>
                <a:ea typeface="ＭＳ ゴシック" panose="020B0609070205080204" pitchFamily="49" charset="-128"/>
              </a:rPr>
              <a:t>イーイ断面が切土と盛土を通過し、盛土の最深部を通らないことがわかる。</a:t>
            </a:r>
            <a:br>
              <a:rPr lang="en-US" altLang="ja-JP" sz="1800" dirty="0">
                <a:solidFill>
                  <a:prstClr val="black"/>
                </a:solidFill>
                <a:latin typeface="ＭＳ ゴシック" panose="020B0609070205080204" pitchFamily="49" charset="-128"/>
                <a:ea typeface="ＭＳ ゴシック" panose="020B0609070205080204" pitchFamily="49" charset="-128"/>
              </a:rPr>
            </a:br>
            <a:r>
              <a:rPr lang="ja-JP" altLang="en-US" sz="1800" dirty="0">
                <a:solidFill>
                  <a:prstClr val="black"/>
                </a:solidFill>
                <a:latin typeface="ＭＳ ゴシック" panose="020B0609070205080204" pitchFamily="49" charset="-128"/>
                <a:ea typeface="ＭＳ ゴシック" panose="020B0609070205080204" pitchFamily="49" charset="-128"/>
              </a:rPr>
              <a:t>図に記載した赤線は報告書で解析している小さな円弧すべり。</a:t>
            </a:r>
            <a:br>
              <a:rPr lang="en-US" altLang="ja-JP" sz="1800" dirty="0">
                <a:solidFill>
                  <a:prstClr val="black"/>
                </a:solidFill>
                <a:latin typeface="ＭＳ ゴシック" panose="020B0609070205080204" pitchFamily="49" charset="-128"/>
                <a:ea typeface="ＭＳ ゴシック" panose="020B0609070205080204" pitchFamily="49" charset="-128"/>
              </a:rPr>
            </a:br>
            <a:br>
              <a:rPr lang="en-US" altLang="ja-JP" sz="1800" dirty="0">
                <a:solidFill>
                  <a:prstClr val="black"/>
                </a:solidFill>
                <a:latin typeface="ＭＳ ゴシック" panose="020B0609070205080204" pitchFamily="49" charset="-128"/>
                <a:ea typeface="ＭＳ ゴシック" panose="020B0609070205080204" pitchFamily="49" charset="-128"/>
              </a:rPr>
            </a:br>
            <a:r>
              <a:rPr lang="ja-JP" altLang="en-US" sz="1800" dirty="0">
                <a:solidFill>
                  <a:srgbClr val="FF0000"/>
                </a:solidFill>
                <a:latin typeface="ＭＳ ゴシック" panose="020B0609070205080204" pitchFamily="49" charset="-128"/>
                <a:ea typeface="ＭＳ ゴシック" panose="020B0609070205080204" pitchFamily="49" charset="-128"/>
              </a:rPr>
              <a:t>行政側として以下の点を指導願います。</a:t>
            </a:r>
            <a:br>
              <a:rPr lang="en-US" altLang="ja-JP" sz="1800" dirty="0">
                <a:solidFill>
                  <a:prstClr val="black"/>
                </a:solidFill>
                <a:latin typeface="ＭＳ ゴシック" panose="020B0609070205080204" pitchFamily="49" charset="-128"/>
                <a:ea typeface="ＭＳ ゴシック" panose="020B0609070205080204" pitchFamily="49" charset="-128"/>
              </a:rPr>
            </a:br>
            <a:r>
              <a:rPr lang="ja-JP" altLang="en-US" sz="1800" dirty="0">
                <a:solidFill>
                  <a:prstClr val="black"/>
                </a:solidFill>
                <a:latin typeface="ＭＳ ゴシック" panose="020B0609070205080204" pitchFamily="49" charset="-128"/>
                <a:ea typeface="ＭＳ ゴシック" panose="020B0609070205080204" pitchFamily="49" charset="-128"/>
              </a:rPr>
              <a:t>　</a:t>
            </a:r>
            <a:r>
              <a:rPr lang="en-US" altLang="ja-JP" sz="2025" dirty="0">
                <a:solidFill>
                  <a:prstClr val="black"/>
                </a:solidFill>
                <a:latin typeface="ＭＳ ゴシック" panose="020B0609070205080204" pitchFamily="49" charset="-128"/>
                <a:ea typeface="ＭＳ ゴシック" panose="020B0609070205080204" pitchFamily="49" charset="-128"/>
              </a:rPr>
              <a:t>1)</a:t>
            </a:r>
            <a:r>
              <a:rPr lang="ja-JP" altLang="en-US" sz="2025" dirty="0">
                <a:latin typeface="游ゴシック" panose="020F0502020204030204"/>
                <a:ea typeface="游ゴシック" panose="020B0400000000000000" pitchFamily="50" charset="-128"/>
              </a:rPr>
              <a:t>盛土の最深部通る解析断面を作成して安定解析の再実施</a:t>
            </a:r>
            <a:br>
              <a:rPr lang="en-US" altLang="ja-JP" sz="2025" dirty="0">
                <a:latin typeface="游ゴシック" panose="020F0502020204030204"/>
                <a:ea typeface="游ゴシック" panose="020B0400000000000000" pitchFamily="50" charset="-128"/>
              </a:rPr>
            </a:br>
            <a:r>
              <a:rPr lang="ja-JP" altLang="en-US" sz="2025" dirty="0">
                <a:latin typeface="游ゴシック" panose="020F0502020204030204"/>
                <a:ea typeface="游ゴシック" panose="020B0400000000000000" pitchFamily="50" charset="-128"/>
              </a:rPr>
              <a:t>　</a:t>
            </a:r>
            <a:r>
              <a:rPr lang="en-US" altLang="ja-JP" sz="2025" dirty="0">
                <a:solidFill>
                  <a:prstClr val="black"/>
                </a:solidFill>
                <a:latin typeface="ＭＳ ゴシック" panose="020B0609070205080204" pitchFamily="49" charset="-128"/>
                <a:ea typeface="ＭＳ ゴシック" panose="020B0609070205080204" pitchFamily="49" charset="-128"/>
              </a:rPr>
              <a:t>2)</a:t>
            </a:r>
            <a:r>
              <a:rPr lang="ja-JP" altLang="en-US" sz="2025" dirty="0">
                <a:latin typeface="游ゴシック" panose="020F0502020204030204"/>
                <a:ea typeface="游ゴシック" panose="020B0400000000000000" pitchFamily="50" charset="-128"/>
              </a:rPr>
              <a:t>常時と</a:t>
            </a:r>
            <a:r>
              <a:rPr lang="en-US" altLang="ja-JP" sz="2025" dirty="0" err="1">
                <a:latin typeface="游ゴシック" panose="020F0502020204030204"/>
                <a:ea typeface="游ゴシック" panose="020B0400000000000000" pitchFamily="50" charset="-128"/>
              </a:rPr>
              <a:t>kh</a:t>
            </a:r>
            <a:r>
              <a:rPr lang="ja-JP" altLang="en-US" sz="2025" dirty="0">
                <a:latin typeface="游ゴシック" panose="020F0502020204030204"/>
                <a:ea typeface="游ゴシック" panose="020B0400000000000000" pitchFamily="50" charset="-128"/>
              </a:rPr>
              <a:t>＝</a:t>
            </a:r>
            <a:r>
              <a:rPr lang="en-US" altLang="ja-JP" sz="2025" dirty="0">
                <a:latin typeface="游ゴシック" panose="020F0502020204030204"/>
                <a:ea typeface="游ゴシック" panose="020B0400000000000000" pitchFamily="50" charset="-128"/>
              </a:rPr>
              <a:t>0.1</a:t>
            </a:r>
            <a:r>
              <a:rPr lang="ja-JP" altLang="en-US" sz="2025" dirty="0">
                <a:latin typeface="游ゴシック" panose="020F0502020204030204"/>
                <a:ea typeface="游ゴシック" panose="020B0400000000000000" pitchFamily="50" charset="-128"/>
              </a:rPr>
              <a:t>及び</a:t>
            </a:r>
            <a:r>
              <a:rPr lang="en-US" altLang="ja-JP" sz="2025" dirty="0">
                <a:latin typeface="游ゴシック" panose="020F0502020204030204"/>
                <a:ea typeface="游ゴシック" panose="020B0400000000000000" pitchFamily="50" charset="-128"/>
              </a:rPr>
              <a:t>0.25</a:t>
            </a:r>
            <a:r>
              <a:rPr lang="ja-JP" altLang="en-US" sz="2025" dirty="0">
                <a:latin typeface="游ゴシック" panose="020F0502020204030204"/>
                <a:ea typeface="游ゴシック" panose="020B0400000000000000" pitchFamily="50" charset="-128"/>
              </a:rPr>
              <a:t>の詳細な解析データ表（スライスデータ）を提示する</a:t>
            </a:r>
            <a:endParaRPr lang="ja-JP" altLang="en-US" sz="2025" dirty="0"/>
          </a:p>
        </p:txBody>
      </p:sp>
      <p:sp>
        <p:nvSpPr>
          <p:cNvPr id="4" name="スライド番号プレースホルダー 3">
            <a:extLst>
              <a:ext uri="{FF2B5EF4-FFF2-40B4-BE49-F238E27FC236}">
                <a16:creationId xmlns:a16="http://schemas.microsoft.com/office/drawing/2014/main" id="{16E14130-5A33-9001-C568-D4725951E718}"/>
              </a:ext>
            </a:extLst>
          </p:cNvPr>
          <p:cNvSpPr>
            <a:spLocks noGrp="1"/>
          </p:cNvSpPr>
          <p:nvPr>
            <p:ph type="sldNum" sz="quarter" idx="12"/>
          </p:nvPr>
        </p:nvSpPr>
        <p:spPr>
          <a:xfrm>
            <a:off x="6836569" y="5693568"/>
            <a:ext cx="2057400" cy="273844"/>
          </a:xfrm>
        </p:spPr>
        <p:txBody>
          <a:bodyPr/>
          <a:lstStyle/>
          <a:p>
            <a:pPr defTabSz="685800">
              <a:defRPr/>
            </a:pPr>
            <a:fld id="{9E22262F-9878-4C70-B797-7AE7AF17425E}" type="slidenum">
              <a:rPr kumimoji="1" lang="ja-JP" altLang="en-US" sz="900">
                <a:solidFill>
                  <a:prstClr val="black">
                    <a:tint val="75000"/>
                  </a:prstClr>
                </a:solidFill>
                <a:latin typeface="游ゴシック" panose="020F0502020204030204"/>
                <a:ea typeface="游ゴシック" panose="020B0400000000000000" pitchFamily="50" charset="-128"/>
              </a:rPr>
              <a:pPr defTabSz="685800">
                <a:defRPr/>
              </a:pPr>
              <a:t>11</a:t>
            </a:fld>
            <a:endParaRPr kumimoji="1" lang="ja-JP" altLang="en-US" sz="900" dirty="0">
              <a:solidFill>
                <a:prstClr val="black">
                  <a:tint val="75000"/>
                </a:prstClr>
              </a:solidFill>
              <a:latin typeface="游ゴシック" panose="020F0502020204030204"/>
              <a:ea typeface="游ゴシック" panose="020B0400000000000000" pitchFamily="50" charset="-128"/>
            </a:endParaRPr>
          </a:p>
        </p:txBody>
      </p:sp>
      <p:pic>
        <p:nvPicPr>
          <p:cNvPr id="5" name="図 4">
            <a:extLst>
              <a:ext uri="{FF2B5EF4-FFF2-40B4-BE49-F238E27FC236}">
                <a16:creationId xmlns:a16="http://schemas.microsoft.com/office/drawing/2014/main" id="{2FEF043E-7EC8-21CB-086E-D9703BEB8A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839" y="3419313"/>
            <a:ext cx="6950869" cy="2484269"/>
          </a:xfrm>
          <a:prstGeom prst="rect">
            <a:avLst/>
          </a:prstGeom>
        </p:spPr>
      </p:pic>
    </p:spTree>
    <p:extLst>
      <p:ext uri="{BB962C8B-B14F-4D97-AF65-F5344CB8AC3E}">
        <p14:creationId xmlns:p14="http://schemas.microsoft.com/office/powerpoint/2010/main" val="2411536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D62A4-E477-A8F8-4877-094EEC04B859}"/>
            </a:ext>
          </a:extLst>
        </p:cNvPr>
        <p:cNvGrpSpPr/>
        <p:nvPr/>
      </p:nvGrpSpPr>
      <p:grpSpPr>
        <a:xfrm>
          <a:off x="0" y="0"/>
          <a:ext cx="0" cy="0"/>
          <a:chOff x="0" y="0"/>
          <a:chExt cx="0" cy="0"/>
        </a:xfrm>
      </p:grpSpPr>
      <p:sp>
        <p:nvSpPr>
          <p:cNvPr id="17" name="タイトル 1">
            <a:extLst>
              <a:ext uri="{FF2B5EF4-FFF2-40B4-BE49-F238E27FC236}">
                <a16:creationId xmlns:a16="http://schemas.microsoft.com/office/drawing/2014/main" id="{3EB68BA3-C223-F8C2-8809-430C111A1D8E}"/>
              </a:ext>
            </a:extLst>
          </p:cNvPr>
          <p:cNvSpPr>
            <a:spLocks noGrp="1"/>
          </p:cNvSpPr>
          <p:nvPr>
            <p:ph type="title"/>
          </p:nvPr>
        </p:nvSpPr>
        <p:spPr>
          <a:xfrm>
            <a:off x="375950" y="959644"/>
            <a:ext cx="8637422" cy="2904249"/>
          </a:xfrm>
        </p:spPr>
        <p:txBody>
          <a:bodyPr>
            <a:normAutofit fontScale="90000"/>
          </a:bodyPr>
          <a:lstStyle/>
          <a:p>
            <a:r>
              <a:rPr lang="ja-JP" altLang="en-US" sz="2400" dirty="0">
                <a:latin typeface="ＭＳ ゴシック" panose="020B0609070205080204" pitchFamily="49" charset="-128"/>
                <a:ea typeface="ＭＳ ゴシック" panose="020B0609070205080204" pitchFamily="49" charset="-128"/>
              </a:rPr>
              <a:t>安定解析の問題点②</a:t>
            </a:r>
            <a:br>
              <a:rPr lang="en-US" altLang="ja-JP" sz="2400" dirty="0">
                <a:latin typeface="ＭＳ ゴシック" panose="020B0609070205080204" pitchFamily="49" charset="-128"/>
                <a:ea typeface="ＭＳ ゴシック" panose="020B0609070205080204" pitchFamily="49" charset="-128"/>
              </a:rPr>
            </a:br>
            <a:br>
              <a:rPr lang="en-US" altLang="ja-JP" sz="2400" dirty="0">
                <a:latin typeface="ＭＳ ゴシック" panose="020B0609070205080204" pitchFamily="49" charset="-128"/>
                <a:ea typeface="ＭＳ ゴシック" panose="020B0609070205080204" pitchFamily="49" charset="-128"/>
              </a:rPr>
            </a:br>
            <a:r>
              <a:rPr lang="ja-JP" altLang="en-US" sz="2025" dirty="0">
                <a:latin typeface="ＭＳ ゴシック" panose="020B0609070205080204" pitchFamily="49" charset="-128"/>
                <a:ea typeface="ＭＳ ゴシック" panose="020B0609070205080204" pitchFamily="49" charset="-128"/>
              </a:rPr>
              <a:t>ニーニ断面（僅かな区間のみ水位形成を仮定）を除き水圧をゼロとして解析</a:t>
            </a:r>
            <a:br>
              <a:rPr lang="en-US" altLang="ja-JP" sz="1800" dirty="0">
                <a:latin typeface="ＭＳ ゴシック" panose="020B0609070205080204" pitchFamily="49" charset="-128"/>
                <a:ea typeface="ＭＳ ゴシック" panose="020B0609070205080204" pitchFamily="49" charset="-128"/>
              </a:rPr>
            </a:br>
            <a:br>
              <a:rPr lang="en-US" altLang="ja-JP" sz="1800" dirty="0">
                <a:latin typeface="ＭＳ ゴシック" panose="020B0609070205080204" pitchFamily="49" charset="-128"/>
                <a:ea typeface="ＭＳ ゴシック" panose="020B0609070205080204" pitchFamily="49" charset="-128"/>
              </a:rPr>
            </a:br>
            <a:r>
              <a:rPr lang="ja-JP" altLang="en-US" sz="2025" dirty="0">
                <a:latin typeface="ＭＳ ゴシック" panose="020B0609070205080204" pitchFamily="49" charset="-128"/>
                <a:ea typeface="ＭＳ ゴシック" panose="020B0609070205080204" pitchFamily="49" charset="-128"/>
              </a:rPr>
              <a:t>現行の基準書</a:t>
            </a:r>
            <a:r>
              <a:rPr lang="ja-JP" altLang="en-US" sz="1650" dirty="0">
                <a:solidFill>
                  <a:prstClr val="black"/>
                </a:solidFill>
                <a:latin typeface="+mn-ea"/>
                <a:ea typeface="+mn-ea"/>
                <a:cs typeface="+mn-cs"/>
              </a:rPr>
              <a:t>（盛土等防災マニュアルの解説 令和</a:t>
            </a:r>
            <a:r>
              <a:rPr lang="en-US" altLang="ja-JP" sz="1650" dirty="0">
                <a:solidFill>
                  <a:prstClr val="black"/>
                </a:solidFill>
                <a:latin typeface="+mn-ea"/>
                <a:ea typeface="+mn-ea"/>
                <a:cs typeface="+mn-cs"/>
              </a:rPr>
              <a:t>5</a:t>
            </a:r>
            <a:r>
              <a:rPr lang="ja-JP" altLang="en-US" sz="1650" dirty="0">
                <a:solidFill>
                  <a:prstClr val="black"/>
                </a:solidFill>
                <a:latin typeface="+mn-ea"/>
                <a:ea typeface="+mn-ea"/>
                <a:cs typeface="+mn-cs"/>
              </a:rPr>
              <a:t>年</a:t>
            </a:r>
            <a:r>
              <a:rPr lang="en-US" altLang="ja-JP" sz="1650" dirty="0">
                <a:solidFill>
                  <a:prstClr val="black"/>
                </a:solidFill>
                <a:latin typeface="+mn-ea"/>
                <a:ea typeface="+mn-ea"/>
                <a:cs typeface="+mn-cs"/>
              </a:rPr>
              <a:t>11</a:t>
            </a:r>
            <a:r>
              <a:rPr lang="ja-JP" altLang="en-US" sz="1650" dirty="0">
                <a:solidFill>
                  <a:prstClr val="black"/>
                </a:solidFill>
                <a:latin typeface="+mn-ea"/>
                <a:ea typeface="+mn-ea"/>
                <a:cs typeface="+mn-cs"/>
              </a:rPr>
              <a:t>月）</a:t>
            </a:r>
            <a:r>
              <a:rPr lang="ja-JP" altLang="en-US" sz="2025" dirty="0">
                <a:latin typeface="ＭＳ ゴシック" panose="020B0609070205080204" pitchFamily="49" charset="-128"/>
                <a:ea typeface="ＭＳ ゴシック" panose="020B0609070205080204" pitchFamily="49" charset="-128"/>
              </a:rPr>
              <a:t>では渓流における盛土高が</a:t>
            </a:r>
            <a:r>
              <a:rPr lang="en-US" altLang="ja-JP" sz="2025" dirty="0">
                <a:latin typeface="ＭＳ ゴシック" panose="020B0609070205080204" pitchFamily="49" charset="-128"/>
                <a:ea typeface="ＭＳ ゴシック" panose="020B0609070205080204" pitchFamily="49" charset="-128"/>
              </a:rPr>
              <a:t>15m</a:t>
            </a:r>
            <a:r>
              <a:rPr lang="ja-JP" altLang="en-US" sz="2025" dirty="0">
                <a:latin typeface="ＭＳ ゴシック" panose="020B0609070205080204" pitchFamily="49" charset="-128"/>
                <a:ea typeface="ＭＳ ゴシック" panose="020B0609070205080204" pitchFamily="49" charset="-128"/>
              </a:rPr>
              <a:t>を超える場合、間隙水圧を考慮した安定計算を標準とする（</a:t>
            </a:r>
            <a:r>
              <a:rPr lang="en-US" altLang="ja-JP" sz="2025" dirty="0">
                <a:latin typeface="ＭＳ ゴシック" panose="020B0609070205080204" pitchFamily="49" charset="-128"/>
                <a:ea typeface="ＭＳ ゴシック" panose="020B0609070205080204" pitchFamily="49" charset="-128"/>
              </a:rPr>
              <a:t>p218</a:t>
            </a:r>
            <a:r>
              <a:rPr lang="ja-JP" altLang="en-US" sz="2025" dirty="0">
                <a:latin typeface="ＭＳ ゴシック" panose="020B0609070205080204" pitchFamily="49" charset="-128"/>
                <a:ea typeface="ＭＳ ゴシック" panose="020B0609070205080204" pitchFamily="49" charset="-128"/>
              </a:rPr>
              <a:t>）と記載</a:t>
            </a:r>
            <a:br>
              <a:rPr lang="en-US" altLang="ja-JP" sz="2025" dirty="0">
                <a:latin typeface="ＭＳ ゴシック" panose="020B0609070205080204" pitchFamily="49" charset="-128"/>
                <a:ea typeface="ＭＳ ゴシック" panose="020B0609070205080204" pitchFamily="49" charset="-128"/>
              </a:rPr>
            </a:br>
            <a:br>
              <a:rPr lang="en-US" altLang="ja-JP" sz="2025" dirty="0">
                <a:solidFill>
                  <a:prstClr val="black"/>
                </a:solidFill>
                <a:latin typeface="ＭＳ ゴシック" panose="020B0609070205080204" pitchFamily="49" charset="-128"/>
                <a:ea typeface="ＭＳ ゴシック" panose="020B0609070205080204" pitchFamily="49" charset="-128"/>
              </a:rPr>
            </a:br>
            <a:r>
              <a:rPr lang="ja-JP" altLang="en-US" sz="2025" dirty="0">
                <a:solidFill>
                  <a:prstClr val="black"/>
                </a:solidFill>
                <a:latin typeface="ＭＳ ゴシック" panose="020B0609070205080204" pitchFamily="49" charset="-128"/>
                <a:ea typeface="ＭＳ ゴシック" panose="020B0609070205080204" pitchFamily="49" charset="-128"/>
              </a:rPr>
              <a:t>報告書のイーイ断面、ハーハ断面、ニーニ断面図は</a:t>
            </a:r>
            <a:r>
              <a:rPr lang="ja-JP" altLang="en-US" sz="2025" dirty="0">
                <a:latin typeface="ＭＳ ゴシック" panose="020B0609070205080204" pitchFamily="49" charset="-128"/>
                <a:ea typeface="ＭＳ ゴシック" panose="020B0609070205080204" pitchFamily="49" charset="-128"/>
              </a:rPr>
              <a:t>水位が記載されていない</a:t>
            </a:r>
            <a:r>
              <a:rPr lang="ja-JP" altLang="en-US" sz="2025" dirty="0">
                <a:solidFill>
                  <a:prstClr val="black"/>
                </a:solidFill>
                <a:latin typeface="ＭＳ ゴシック" panose="020B0609070205080204" pitchFamily="49" charset="-128"/>
                <a:ea typeface="ＭＳ ゴシック" panose="020B0609070205080204" pitchFamily="49" charset="-128"/>
              </a:rPr>
              <a:t>。</a:t>
            </a:r>
            <a:br>
              <a:rPr lang="en-US" altLang="ja-JP" sz="1500" dirty="0">
                <a:solidFill>
                  <a:prstClr val="black"/>
                </a:solidFill>
                <a:latin typeface="ＭＳ ゴシック" panose="020B0609070205080204" pitchFamily="49" charset="-128"/>
                <a:ea typeface="ＭＳ ゴシック" panose="020B0609070205080204" pitchFamily="49" charset="-128"/>
              </a:rPr>
            </a:br>
            <a:r>
              <a:rPr lang="ja-JP" altLang="en-US" sz="2025" dirty="0">
                <a:latin typeface="ＭＳ ゴシック" panose="020B0609070205080204" pitchFamily="49" charset="-128"/>
                <a:ea typeface="ＭＳ ゴシック" panose="020B0609070205080204" pitchFamily="49" charset="-128"/>
              </a:rPr>
              <a:t>そもそも暗渠管位置では水位は下がる（水位高はゼロではない）が、周辺に行くにしたがい水位低下は小さくなるので水位がゼロになることはない。</a:t>
            </a:r>
            <a:endParaRPr lang="ja-JP" altLang="en-US" sz="2025" dirty="0"/>
          </a:p>
        </p:txBody>
      </p:sp>
      <p:pic>
        <p:nvPicPr>
          <p:cNvPr id="5" name="図 4">
            <a:extLst>
              <a:ext uri="{FF2B5EF4-FFF2-40B4-BE49-F238E27FC236}">
                <a16:creationId xmlns:a16="http://schemas.microsoft.com/office/drawing/2014/main" id="{1594DE06-D78F-A866-FAD1-635C2A872D36}"/>
              </a:ext>
            </a:extLst>
          </p:cNvPr>
          <p:cNvPicPr>
            <a:picLocks noChangeAspect="1"/>
          </p:cNvPicPr>
          <p:nvPr/>
        </p:nvPicPr>
        <p:blipFill>
          <a:blip r:embed="rId2"/>
          <a:stretch>
            <a:fillRect/>
          </a:stretch>
        </p:blipFill>
        <p:spPr>
          <a:xfrm>
            <a:off x="5197765" y="3792124"/>
            <a:ext cx="3682760" cy="1839206"/>
          </a:xfrm>
          <a:prstGeom prst="rect">
            <a:avLst/>
          </a:prstGeom>
        </p:spPr>
      </p:pic>
      <p:sp>
        <p:nvSpPr>
          <p:cNvPr id="6" name="スライド番号プレースホルダー 5">
            <a:extLst>
              <a:ext uri="{FF2B5EF4-FFF2-40B4-BE49-F238E27FC236}">
                <a16:creationId xmlns:a16="http://schemas.microsoft.com/office/drawing/2014/main" id="{8B75D3EA-48BA-0A72-1150-362DF838248B}"/>
              </a:ext>
            </a:extLst>
          </p:cNvPr>
          <p:cNvSpPr>
            <a:spLocks noGrp="1"/>
          </p:cNvSpPr>
          <p:nvPr>
            <p:ph type="sldNum" sz="quarter" idx="12"/>
          </p:nvPr>
        </p:nvSpPr>
        <p:spPr/>
        <p:txBody>
          <a:bodyPr/>
          <a:lstStyle/>
          <a:p>
            <a:pPr defTabSz="685800">
              <a:defRPr/>
            </a:pPr>
            <a:fld id="{9E22262F-9878-4C70-B797-7AE7AF17425E}" type="slidenum">
              <a:rPr kumimoji="1" lang="ja-JP" altLang="en-US" sz="900">
                <a:solidFill>
                  <a:prstClr val="black">
                    <a:tint val="75000"/>
                  </a:prstClr>
                </a:solidFill>
                <a:latin typeface="游ゴシック" panose="020F0502020204030204"/>
                <a:ea typeface="游ゴシック" panose="020B0400000000000000" pitchFamily="50" charset="-128"/>
              </a:rPr>
              <a:pPr defTabSz="685800">
                <a:defRPr/>
              </a:pPr>
              <a:t>12</a:t>
            </a:fld>
            <a:endParaRPr kumimoji="1" lang="ja-JP" altLang="en-US" sz="900">
              <a:solidFill>
                <a:prstClr val="black">
                  <a:tint val="75000"/>
                </a:prstClr>
              </a:solidFill>
              <a:latin typeface="游ゴシック" panose="020F0502020204030204"/>
              <a:ea typeface="游ゴシック" panose="020B0400000000000000" pitchFamily="50" charset="-128"/>
            </a:endParaRPr>
          </a:p>
        </p:txBody>
      </p:sp>
      <p:sp>
        <p:nvSpPr>
          <p:cNvPr id="2" name="テキスト ボックス 1">
            <a:extLst>
              <a:ext uri="{FF2B5EF4-FFF2-40B4-BE49-F238E27FC236}">
                <a16:creationId xmlns:a16="http://schemas.microsoft.com/office/drawing/2014/main" id="{510DCEF6-43BA-AA34-A174-475350BD789A}"/>
              </a:ext>
            </a:extLst>
          </p:cNvPr>
          <p:cNvSpPr txBox="1"/>
          <p:nvPr/>
        </p:nvSpPr>
        <p:spPr>
          <a:xfrm>
            <a:off x="263476" y="4130920"/>
            <a:ext cx="4820206" cy="1246495"/>
          </a:xfrm>
          <a:prstGeom prst="rect">
            <a:avLst/>
          </a:prstGeom>
          <a:noFill/>
        </p:spPr>
        <p:txBody>
          <a:bodyPr wrap="square" rtlCol="0">
            <a:spAutoFit/>
          </a:bodyPr>
          <a:lstStyle/>
          <a:p>
            <a:r>
              <a:rPr kumimoji="1" lang="ja-JP" altLang="en-US" sz="2100" dirty="0">
                <a:solidFill>
                  <a:srgbClr val="FF0000"/>
                </a:solidFill>
                <a:latin typeface="ＭＳ ゴシック" panose="020B0609070205080204" pitchFamily="49" charset="-128"/>
                <a:ea typeface="ＭＳ ゴシック" panose="020B0609070205080204" pitchFamily="49" charset="-128"/>
                <a:cs typeface="+mj-cs"/>
              </a:rPr>
              <a:t>行政側として以下の点を指導願います。</a:t>
            </a:r>
            <a:endParaRPr kumimoji="1" lang="en-US" altLang="ja-JP" sz="2100" dirty="0">
              <a:solidFill>
                <a:srgbClr val="FF0000"/>
              </a:solidFill>
              <a:latin typeface="ＭＳ ゴシック" panose="020B0609070205080204" pitchFamily="49" charset="-128"/>
              <a:ea typeface="ＭＳ ゴシック" panose="020B0609070205080204" pitchFamily="49" charset="-128"/>
              <a:cs typeface="+mj-cs"/>
            </a:endParaRPr>
          </a:p>
          <a:p>
            <a:r>
              <a:rPr lang="en-US" altLang="ja-JP" dirty="0">
                <a:latin typeface="ＭＳ ゴシック" panose="020B0609070205080204" pitchFamily="49" charset="-128"/>
                <a:ea typeface="ＭＳ ゴシック" panose="020B0609070205080204" pitchFamily="49" charset="-128"/>
                <a:cs typeface="+mj-cs"/>
              </a:rPr>
              <a:t>1)</a:t>
            </a:r>
            <a:r>
              <a:rPr lang="ja-JP" altLang="en-US" dirty="0">
                <a:latin typeface="ＭＳ ゴシック" panose="020B0609070205080204" pitchFamily="49" charset="-128"/>
                <a:ea typeface="ＭＳ ゴシック" panose="020B0609070205080204" pitchFamily="49" charset="-128"/>
                <a:cs typeface="+mj-cs"/>
              </a:rPr>
              <a:t> 各断面に水位線の記載（常時と豪雨時）</a:t>
            </a:r>
            <a:endParaRPr lang="en-US" altLang="ja-JP" dirty="0">
              <a:latin typeface="ＭＳ ゴシック" panose="020B0609070205080204" pitchFamily="49" charset="-128"/>
              <a:ea typeface="ＭＳ ゴシック" panose="020B0609070205080204" pitchFamily="49" charset="-128"/>
              <a:cs typeface="+mj-cs"/>
            </a:endParaRPr>
          </a:p>
          <a:p>
            <a:r>
              <a:rPr kumimoji="1" lang="en-US" altLang="ja-JP" dirty="0">
                <a:latin typeface="ＭＳ ゴシック" panose="020B0609070205080204" pitchFamily="49" charset="-128"/>
                <a:ea typeface="ＭＳ ゴシック" panose="020B0609070205080204" pitchFamily="49" charset="-128"/>
                <a:cs typeface="+mj-cs"/>
              </a:rPr>
              <a:t>2)</a:t>
            </a:r>
            <a:r>
              <a:rPr kumimoji="1" lang="ja-JP" altLang="en-US" dirty="0">
                <a:latin typeface="ＭＳ ゴシック" panose="020B0609070205080204" pitchFamily="49" charset="-128"/>
                <a:ea typeface="ＭＳ ゴシック" panose="020B0609070205080204" pitchFamily="49" charset="-128"/>
                <a:cs typeface="+mj-cs"/>
              </a:rPr>
              <a:t> 水位を考慮した安定解析再解析と解析の詳細データ（スライスごと）提出</a:t>
            </a:r>
            <a:endParaRPr kumimoji="1" lang="ja-JP" altLang="en-US" dirty="0"/>
          </a:p>
        </p:txBody>
      </p:sp>
    </p:spTree>
    <p:extLst>
      <p:ext uri="{BB962C8B-B14F-4D97-AF65-F5344CB8AC3E}">
        <p14:creationId xmlns:p14="http://schemas.microsoft.com/office/powerpoint/2010/main" val="16260826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3FB1FD-D5BB-7596-CD9A-1C2CB179BEAF}"/>
              </a:ext>
            </a:extLst>
          </p:cNvPr>
          <p:cNvSpPr>
            <a:spLocks noGrp="1"/>
          </p:cNvSpPr>
          <p:nvPr>
            <p:ph type="title"/>
          </p:nvPr>
        </p:nvSpPr>
        <p:spPr>
          <a:xfrm>
            <a:off x="125605" y="959644"/>
            <a:ext cx="8892791" cy="1982038"/>
          </a:xfrm>
        </p:spPr>
        <p:txBody>
          <a:bodyPr>
            <a:normAutofit fontScale="90000"/>
          </a:bodyPr>
          <a:lstStyle/>
          <a:p>
            <a:pPr>
              <a:lnSpc>
                <a:spcPct val="100000"/>
              </a:lnSpc>
              <a:spcBef>
                <a:spcPts val="0"/>
              </a:spcBef>
            </a:pPr>
            <a:r>
              <a:rPr lang="ja-JP" altLang="en-US" sz="2400" dirty="0">
                <a:latin typeface="ＭＳ ゴシック" panose="020B0609070205080204" pitchFamily="49" charset="-128"/>
                <a:ea typeface="ＭＳ ゴシック" panose="020B0609070205080204" pitchFamily="49" charset="-128"/>
              </a:rPr>
              <a:t>安定解析の問題点③</a:t>
            </a:r>
            <a:br>
              <a:rPr lang="en-US" altLang="ja-JP" sz="2400" dirty="0">
                <a:latin typeface="ＭＳ ゴシック" panose="020B0609070205080204" pitchFamily="49" charset="-128"/>
                <a:ea typeface="ＭＳ ゴシック" panose="020B0609070205080204" pitchFamily="49" charset="-128"/>
              </a:rPr>
            </a:br>
            <a:r>
              <a:rPr lang="en-US" altLang="ja-JP" sz="2025" dirty="0">
                <a:latin typeface="ＭＳ ゴシック" panose="020B0609070205080204" pitchFamily="49" charset="-128"/>
                <a:ea typeface="ＭＳ ゴシック" panose="020B0609070205080204" pitchFamily="49" charset="-128"/>
              </a:rPr>
              <a:t>AC7</a:t>
            </a:r>
            <a:r>
              <a:rPr lang="ja-JP" altLang="en-US" sz="2025" dirty="0">
                <a:latin typeface="ＭＳ ゴシック" panose="020B0609070205080204" pitchFamily="49" charset="-128"/>
                <a:ea typeface="ＭＳ ゴシック" panose="020B0609070205080204" pitchFamily="49" charset="-128"/>
              </a:rPr>
              <a:t>の報告書では地震時の水平震度は</a:t>
            </a:r>
            <a:r>
              <a:rPr lang="en-US" altLang="ja-JP" sz="2025" dirty="0" err="1">
                <a:latin typeface="ＭＳ ゴシック" panose="020B0609070205080204" pitchFamily="49" charset="-128"/>
                <a:ea typeface="ＭＳ ゴシック" panose="020B0609070205080204" pitchFamily="49" charset="-128"/>
              </a:rPr>
              <a:t>kh</a:t>
            </a:r>
            <a:r>
              <a:rPr lang="ja-JP" altLang="en-US" sz="2025" dirty="0">
                <a:latin typeface="ＭＳ ゴシック" panose="020B0609070205080204" pitchFamily="49" charset="-128"/>
                <a:ea typeface="ＭＳ ゴシック" panose="020B0609070205080204" pitchFamily="49" charset="-128"/>
              </a:rPr>
              <a:t>＝</a:t>
            </a:r>
            <a:r>
              <a:rPr lang="en-US" altLang="ja-JP" sz="2025" dirty="0">
                <a:latin typeface="ＭＳ ゴシック" panose="020B0609070205080204" pitchFamily="49" charset="-128"/>
                <a:ea typeface="ＭＳ ゴシック" panose="020B0609070205080204" pitchFamily="49" charset="-128"/>
              </a:rPr>
              <a:t>0.1</a:t>
            </a:r>
            <a:r>
              <a:rPr lang="ja-JP" altLang="en-US" sz="2025" dirty="0">
                <a:latin typeface="ＭＳ ゴシック" panose="020B0609070205080204" pitchFamily="49" charset="-128"/>
                <a:ea typeface="ＭＳ ゴシック" panose="020B0609070205080204" pitchFamily="49" charset="-128"/>
              </a:rPr>
              <a:t>で計算</a:t>
            </a:r>
            <a:br>
              <a:rPr lang="en-US" altLang="ja-JP" sz="2025" dirty="0">
                <a:latin typeface="ＭＳ ゴシック" panose="020B0609070205080204" pitchFamily="49" charset="-128"/>
                <a:ea typeface="ＭＳ ゴシック" panose="020B0609070205080204" pitchFamily="49" charset="-128"/>
              </a:rPr>
            </a:br>
            <a:r>
              <a:rPr lang="ja-JP" altLang="en-US" sz="2025" dirty="0">
                <a:latin typeface="ＭＳ ゴシック" panose="020B0609070205080204" pitchFamily="49" charset="-128"/>
                <a:ea typeface="ＭＳ ゴシック" panose="020B0609070205080204" pitchFamily="49" charset="-128"/>
              </a:rPr>
              <a:t>水平震度を現行基準の</a:t>
            </a:r>
            <a:r>
              <a:rPr lang="en-US" altLang="ja-JP" sz="2025" dirty="0" err="1">
                <a:latin typeface="ＭＳ ゴシック" panose="020B0609070205080204" pitchFamily="49" charset="-128"/>
                <a:ea typeface="ＭＳ ゴシック" panose="020B0609070205080204" pitchFamily="49" charset="-128"/>
              </a:rPr>
              <a:t>kh</a:t>
            </a:r>
            <a:r>
              <a:rPr lang="ja-JP" altLang="en-US" sz="2025" dirty="0">
                <a:latin typeface="ＭＳ ゴシック" panose="020B0609070205080204" pitchFamily="49" charset="-128"/>
                <a:ea typeface="ＭＳ ゴシック" panose="020B0609070205080204" pitchFamily="49" charset="-128"/>
              </a:rPr>
              <a:t>＝</a:t>
            </a:r>
            <a:r>
              <a:rPr lang="en-US" altLang="ja-JP" sz="2025" dirty="0">
                <a:latin typeface="ＭＳ ゴシック" panose="020B0609070205080204" pitchFamily="49" charset="-128"/>
                <a:ea typeface="ＭＳ ゴシック" panose="020B0609070205080204" pitchFamily="49" charset="-128"/>
              </a:rPr>
              <a:t>0.25</a:t>
            </a:r>
            <a:r>
              <a:rPr lang="ja-JP" altLang="en-US" sz="2025" dirty="0">
                <a:latin typeface="ＭＳ ゴシック" panose="020B0609070205080204" pitchFamily="49" charset="-128"/>
                <a:ea typeface="ＭＳ ゴシック" panose="020B0609070205080204" pitchFamily="49" charset="-128"/>
              </a:rPr>
              <a:t>で計算すれば、多くの盛土区間で地震時の盛土すべりが発生する可能性大</a:t>
            </a:r>
            <a:br>
              <a:rPr lang="en-US" altLang="ja-JP" sz="2025" dirty="0">
                <a:latin typeface="ＭＳ ゴシック" panose="020B0609070205080204" pitchFamily="49" charset="-128"/>
                <a:ea typeface="ＭＳ ゴシック" panose="020B0609070205080204" pitchFamily="49" charset="-128"/>
              </a:rPr>
            </a:br>
            <a:r>
              <a:rPr lang="ja-JP" altLang="en-US" sz="2025" dirty="0">
                <a:latin typeface="ＭＳ ゴシック" panose="020B0609070205080204" pitchFamily="49" charset="-128"/>
                <a:ea typeface="ＭＳ ゴシック" panose="020B0609070205080204" pitchFamily="49" charset="-128"/>
              </a:rPr>
              <a:t>　</a:t>
            </a:r>
            <a:r>
              <a:rPr lang="ja-JP" altLang="en-US" sz="1650" dirty="0">
                <a:latin typeface="ＭＳ ゴシック" panose="020B0609070205080204" pitchFamily="49" charset="-128"/>
                <a:ea typeface="ＭＳ ゴシック" panose="020B0609070205080204" pitchFamily="49" charset="-128"/>
              </a:rPr>
              <a:t>例ハーハ断面 常時の安全率 </a:t>
            </a:r>
            <a:r>
              <a:rPr lang="en-US" altLang="ja-JP" sz="1650" dirty="0">
                <a:latin typeface="ＭＳ ゴシック" panose="020B0609070205080204" pitchFamily="49" charset="-128"/>
                <a:ea typeface="ＭＳ ゴシック" panose="020B0609070205080204" pitchFamily="49" charset="-128"/>
              </a:rPr>
              <a:t>F</a:t>
            </a:r>
            <a:r>
              <a:rPr lang="ja-JP" altLang="en-US" sz="1650" dirty="0">
                <a:latin typeface="ＭＳ ゴシック" panose="020B0609070205080204" pitchFamily="49" charset="-128"/>
                <a:ea typeface="ＭＳ ゴシック" panose="020B0609070205080204" pitchFamily="49" charset="-128"/>
              </a:rPr>
              <a:t>＝</a:t>
            </a:r>
            <a:r>
              <a:rPr lang="en-US" altLang="ja-JP" sz="1650" dirty="0">
                <a:latin typeface="ＭＳ ゴシック" panose="020B0609070205080204" pitchFamily="49" charset="-128"/>
                <a:ea typeface="ＭＳ ゴシック" panose="020B0609070205080204" pitchFamily="49" charset="-128"/>
              </a:rPr>
              <a:t>1.55</a:t>
            </a:r>
            <a:r>
              <a:rPr lang="ja-JP" altLang="en-US" sz="1650" dirty="0">
                <a:latin typeface="ＭＳ ゴシック" panose="020B0609070205080204" pitchFamily="49" charset="-128"/>
                <a:ea typeface="ＭＳ ゴシック" panose="020B0609070205080204" pitchFamily="49" charset="-128"/>
              </a:rPr>
              <a:t>、</a:t>
            </a:r>
            <a:br>
              <a:rPr lang="en-US" altLang="ja-JP" sz="1650" dirty="0">
                <a:latin typeface="ＭＳ ゴシック" panose="020B0609070205080204" pitchFamily="49" charset="-128"/>
                <a:ea typeface="ＭＳ ゴシック" panose="020B0609070205080204" pitchFamily="49" charset="-128"/>
              </a:rPr>
            </a:br>
            <a:r>
              <a:rPr lang="ja-JP" altLang="en-US" sz="1650" dirty="0">
                <a:latin typeface="ＭＳ ゴシック" panose="020B0609070205080204" pitchFamily="49" charset="-128"/>
                <a:ea typeface="ＭＳ ゴシック" panose="020B0609070205080204" pitchFamily="49" charset="-128"/>
              </a:rPr>
              <a:t>　　　　地震時（</a:t>
            </a:r>
            <a:r>
              <a:rPr lang="en-US" altLang="ja-JP" sz="1650" dirty="0" err="1">
                <a:latin typeface="ＭＳ ゴシック" panose="020B0609070205080204" pitchFamily="49" charset="-128"/>
                <a:ea typeface="ＭＳ ゴシック" panose="020B0609070205080204" pitchFamily="49" charset="-128"/>
              </a:rPr>
              <a:t>kh</a:t>
            </a:r>
            <a:r>
              <a:rPr lang="ja-JP" altLang="en-US" sz="1650" dirty="0">
                <a:latin typeface="ＭＳ ゴシック" panose="020B0609070205080204" pitchFamily="49" charset="-128"/>
                <a:ea typeface="ＭＳ ゴシック" panose="020B0609070205080204" pitchFamily="49" charset="-128"/>
              </a:rPr>
              <a:t>＝</a:t>
            </a:r>
            <a:r>
              <a:rPr lang="en-US" altLang="ja-JP" sz="1650" dirty="0">
                <a:latin typeface="ＭＳ ゴシック" panose="020B0609070205080204" pitchFamily="49" charset="-128"/>
                <a:ea typeface="ＭＳ ゴシック" panose="020B0609070205080204" pitchFamily="49" charset="-128"/>
              </a:rPr>
              <a:t>0.1</a:t>
            </a:r>
            <a:r>
              <a:rPr lang="ja-JP" altLang="en-US" sz="1650" dirty="0">
                <a:latin typeface="ＭＳ ゴシック" panose="020B0609070205080204" pitchFamily="49" charset="-128"/>
                <a:ea typeface="ＭＳ ゴシック" panose="020B0609070205080204" pitchFamily="49" charset="-128"/>
              </a:rPr>
              <a:t>）の Ｆ＝</a:t>
            </a:r>
            <a:r>
              <a:rPr lang="en-US" altLang="ja-JP" sz="1650" dirty="0">
                <a:latin typeface="ＭＳ ゴシック" panose="020B0609070205080204" pitchFamily="49" charset="-128"/>
                <a:ea typeface="ＭＳ ゴシック" panose="020B0609070205080204" pitchFamily="49" charset="-128"/>
              </a:rPr>
              <a:t>1.22</a:t>
            </a:r>
            <a:r>
              <a:rPr lang="ja-JP" altLang="en-US" sz="1650" dirty="0">
                <a:latin typeface="ＭＳ ゴシック" panose="020B0609070205080204" pitchFamily="49" charset="-128"/>
                <a:ea typeface="ＭＳ ゴシック" panose="020B0609070205080204" pitchFamily="49" charset="-128"/>
              </a:rPr>
              <a:t>、</a:t>
            </a:r>
            <a:br>
              <a:rPr lang="en-US" altLang="ja-JP" sz="1650" dirty="0">
                <a:latin typeface="ＭＳ ゴシック" panose="020B0609070205080204" pitchFamily="49" charset="-128"/>
                <a:ea typeface="ＭＳ ゴシック" panose="020B0609070205080204" pitchFamily="49" charset="-128"/>
              </a:rPr>
            </a:br>
            <a:r>
              <a:rPr lang="ja-JP" altLang="en-US" sz="1650" dirty="0">
                <a:latin typeface="ＭＳ ゴシック" panose="020B0609070205080204" pitchFamily="49" charset="-128"/>
                <a:ea typeface="ＭＳ ゴシック" panose="020B0609070205080204" pitchFamily="49" charset="-128"/>
              </a:rPr>
              <a:t>      　地震時（</a:t>
            </a:r>
            <a:r>
              <a:rPr lang="en-US" altLang="ja-JP" sz="1650" dirty="0" err="1">
                <a:latin typeface="ＭＳ ゴシック" panose="020B0609070205080204" pitchFamily="49" charset="-128"/>
                <a:ea typeface="ＭＳ ゴシック" panose="020B0609070205080204" pitchFamily="49" charset="-128"/>
              </a:rPr>
              <a:t>kh</a:t>
            </a:r>
            <a:r>
              <a:rPr lang="ja-JP" altLang="en-US" sz="1650" dirty="0">
                <a:latin typeface="ＭＳ ゴシック" panose="020B0609070205080204" pitchFamily="49" charset="-128"/>
                <a:ea typeface="ＭＳ ゴシック" panose="020B0609070205080204" pitchFamily="49" charset="-128"/>
              </a:rPr>
              <a:t>＝</a:t>
            </a:r>
            <a:r>
              <a:rPr lang="en-US" altLang="ja-JP" sz="1650" dirty="0">
                <a:latin typeface="ＭＳ ゴシック" panose="020B0609070205080204" pitchFamily="49" charset="-128"/>
                <a:ea typeface="ＭＳ ゴシック" panose="020B0609070205080204" pitchFamily="49" charset="-128"/>
              </a:rPr>
              <a:t>0.25)</a:t>
            </a:r>
            <a:r>
              <a:rPr lang="ja-JP" altLang="en-US" sz="1650" dirty="0">
                <a:latin typeface="ＭＳ ゴシック" panose="020B0609070205080204" pitchFamily="49" charset="-128"/>
                <a:ea typeface="ＭＳ ゴシック" panose="020B0609070205080204" pitchFamily="49" charset="-128"/>
              </a:rPr>
              <a:t>の Ｆ</a:t>
            </a:r>
            <a:r>
              <a:rPr lang="en-US" altLang="ja-JP" sz="1650" dirty="0">
                <a:latin typeface="ＭＳ ゴシック" panose="020B0609070205080204" pitchFamily="49" charset="-128"/>
                <a:ea typeface="ＭＳ ゴシック" panose="020B0609070205080204" pitchFamily="49" charset="-128"/>
              </a:rPr>
              <a:t>&lt;&lt;1.00</a:t>
            </a:r>
            <a:endParaRPr lang="ja-JP" altLang="en-US" sz="1650" dirty="0">
              <a:latin typeface="ＭＳ ゴシック" panose="020B0609070205080204" pitchFamily="49" charset="-128"/>
              <a:ea typeface="ＭＳ ゴシック" panose="020B0609070205080204" pitchFamily="49" charset="-128"/>
            </a:endParaRPr>
          </a:p>
        </p:txBody>
      </p:sp>
      <p:sp>
        <p:nvSpPr>
          <p:cNvPr id="3" name="コンテンツ プレースホルダー 2">
            <a:extLst>
              <a:ext uri="{FF2B5EF4-FFF2-40B4-BE49-F238E27FC236}">
                <a16:creationId xmlns:a16="http://schemas.microsoft.com/office/drawing/2014/main" id="{B855DB66-5ED6-E489-4F96-03CE2384CD9C}"/>
              </a:ext>
            </a:extLst>
          </p:cNvPr>
          <p:cNvSpPr>
            <a:spLocks noGrp="1"/>
          </p:cNvSpPr>
          <p:nvPr>
            <p:ph idx="1"/>
          </p:nvPr>
        </p:nvSpPr>
        <p:spPr>
          <a:xfrm>
            <a:off x="145702" y="2959867"/>
            <a:ext cx="8852597" cy="2863781"/>
          </a:xfrm>
        </p:spPr>
        <p:txBody>
          <a:bodyPr>
            <a:normAutofit fontScale="92500" lnSpcReduction="20000"/>
          </a:bodyPr>
          <a:lstStyle/>
          <a:p>
            <a:pPr>
              <a:lnSpc>
                <a:spcPct val="120000"/>
              </a:lnSpc>
            </a:pPr>
            <a:r>
              <a:rPr lang="ja-JP" altLang="en-US" sz="1800" dirty="0">
                <a:latin typeface="ＭＳ Ｐゴシック" panose="020B0600070205080204" pitchFamily="50" charset="-128"/>
                <a:ea typeface="ＭＳ Ｐゴシック" panose="020B0600070205080204" pitchFamily="50" charset="-128"/>
              </a:rPr>
              <a:t>現行の技術基準（盛土等防災マニュアルの解説 令和</a:t>
            </a:r>
            <a:r>
              <a:rPr lang="en-US" altLang="ja-JP" sz="1800" dirty="0">
                <a:latin typeface="ＭＳ Ｐゴシック" panose="020B0600070205080204" pitchFamily="50" charset="-128"/>
                <a:ea typeface="ＭＳ Ｐゴシック" panose="020B0600070205080204" pitchFamily="50" charset="-128"/>
              </a:rPr>
              <a:t>5</a:t>
            </a:r>
            <a:r>
              <a:rPr lang="ja-JP" altLang="en-US" sz="1800" dirty="0">
                <a:latin typeface="ＭＳ Ｐゴシック" panose="020B0600070205080204" pitchFamily="50" charset="-128"/>
                <a:ea typeface="ＭＳ Ｐゴシック" panose="020B0600070205080204" pitchFamily="50" charset="-128"/>
              </a:rPr>
              <a:t>年</a:t>
            </a:r>
            <a:r>
              <a:rPr lang="en-US" altLang="ja-JP" sz="1800" dirty="0">
                <a:latin typeface="ＭＳ Ｐゴシック" panose="020B0600070205080204" pitchFamily="50" charset="-128"/>
                <a:ea typeface="ＭＳ Ｐゴシック" panose="020B0600070205080204" pitchFamily="50" charset="-128"/>
              </a:rPr>
              <a:t>11</a:t>
            </a:r>
            <a:r>
              <a:rPr lang="ja-JP" altLang="en-US" sz="1800" dirty="0">
                <a:latin typeface="ＭＳ Ｐゴシック" panose="020B0600070205080204" pitchFamily="50" charset="-128"/>
                <a:ea typeface="ＭＳ Ｐゴシック" panose="020B0600070205080204" pitchFamily="50" charset="-128"/>
              </a:rPr>
              <a:t>月）では渓流の谷埋盛土の地震時安定解析で推奨されている</a:t>
            </a:r>
            <a:r>
              <a:rPr lang="en-US" altLang="ja-JP" sz="1800" dirty="0" err="1">
                <a:latin typeface="ＭＳ Ｐゴシック" panose="020B0600070205080204" pitchFamily="50" charset="-128"/>
                <a:ea typeface="ＭＳ Ｐゴシック" panose="020B0600070205080204" pitchFamily="50" charset="-128"/>
              </a:rPr>
              <a:t>kh</a:t>
            </a:r>
            <a:r>
              <a:rPr lang="ja-JP" altLang="en-US" sz="1800" dirty="0">
                <a:latin typeface="ＭＳ Ｐゴシック" panose="020B0600070205080204" pitchFamily="50" charset="-128"/>
                <a:ea typeface="ＭＳ Ｐゴシック" panose="020B0600070205080204" pitchFamily="50" charset="-128"/>
              </a:rPr>
              <a:t>（</a:t>
            </a:r>
            <a:r>
              <a:rPr lang="en-US" altLang="ja-JP" sz="1800" dirty="0">
                <a:latin typeface="ＭＳ Ｐゴシック" panose="020B0600070205080204" pitchFamily="50" charset="-128"/>
                <a:ea typeface="ＭＳ Ｐゴシック" panose="020B0600070205080204" pitchFamily="50" charset="-128"/>
              </a:rPr>
              <a:t>k</a:t>
            </a:r>
            <a:r>
              <a:rPr lang="en-US" altLang="ja-JP" sz="1800" baseline="-25000" dirty="0">
                <a:latin typeface="ＭＳ Ｐゴシック" panose="020B0600070205080204" pitchFamily="50" charset="-128"/>
                <a:ea typeface="ＭＳ Ｐゴシック" panose="020B0600070205080204" pitchFamily="50" charset="-128"/>
              </a:rPr>
              <a:t>0</a:t>
            </a:r>
            <a:r>
              <a:rPr lang="ja-JP" altLang="en-US" sz="1800" dirty="0">
                <a:latin typeface="ＭＳ Ｐゴシック" panose="020B0600070205080204" pitchFamily="50" charset="-128"/>
                <a:ea typeface="ＭＳ Ｐゴシック" panose="020B0600070205080204" pitchFamily="50" charset="-128"/>
              </a:rPr>
              <a:t>と表記されることも）は</a:t>
            </a:r>
            <a:endParaRPr lang="en-US" altLang="ja-JP" sz="1800" dirty="0">
              <a:latin typeface="ＭＳ Ｐゴシック" panose="020B0600070205080204" pitchFamily="50" charset="-128"/>
              <a:ea typeface="ＭＳ Ｐゴシック" panose="020B0600070205080204" pitchFamily="50" charset="-128"/>
            </a:endParaRPr>
          </a:p>
          <a:p>
            <a:pPr marL="0" indent="0">
              <a:lnSpc>
                <a:spcPct val="120000"/>
              </a:lnSpc>
              <a:spcBef>
                <a:spcPts val="0"/>
              </a:spcBef>
              <a:buNone/>
            </a:pPr>
            <a:r>
              <a:rPr lang="ja-JP" altLang="en-US" sz="1800" dirty="0">
                <a:latin typeface="ＭＳ Ｐゴシック" panose="020B0600070205080204" pitchFamily="50" charset="-128"/>
                <a:ea typeface="ＭＳ Ｐゴシック" panose="020B0600070205080204" pitchFamily="50" charset="-128"/>
              </a:rPr>
              <a:t>　　　大規模地震動に対応する ｋ</a:t>
            </a:r>
            <a:r>
              <a:rPr lang="en-US" altLang="ja-JP" sz="1800" dirty="0">
                <a:latin typeface="ＭＳ Ｐゴシック" panose="020B0600070205080204" pitchFamily="50" charset="-128"/>
                <a:ea typeface="ＭＳ Ｐゴシック" panose="020B0600070205080204" pitchFamily="50" charset="-128"/>
              </a:rPr>
              <a:t>h</a:t>
            </a:r>
            <a:r>
              <a:rPr lang="ja-JP" altLang="en-US" sz="1800" dirty="0">
                <a:latin typeface="ＭＳ Ｐゴシック" panose="020B0600070205080204" pitchFamily="50" charset="-128"/>
                <a:ea typeface="ＭＳ Ｐゴシック" panose="020B0600070205080204" pitchFamily="50" charset="-128"/>
              </a:rPr>
              <a:t>＝</a:t>
            </a:r>
            <a:r>
              <a:rPr lang="en-US" altLang="ja-JP" sz="1800" dirty="0">
                <a:latin typeface="ＭＳ Ｐゴシック" panose="020B0600070205080204" pitchFamily="50" charset="-128"/>
                <a:ea typeface="ＭＳ Ｐゴシック" panose="020B0600070205080204" pitchFamily="50" charset="-128"/>
              </a:rPr>
              <a:t>0.25</a:t>
            </a:r>
          </a:p>
          <a:p>
            <a:pPr marL="0" indent="0">
              <a:lnSpc>
                <a:spcPct val="120000"/>
              </a:lnSpc>
              <a:buNone/>
            </a:pPr>
            <a:r>
              <a:rPr lang="ja-JP" altLang="en-US" sz="1800" dirty="0">
                <a:solidFill>
                  <a:srgbClr val="FF0000"/>
                </a:solidFill>
                <a:latin typeface="ＭＳ Ｐゴシック" panose="020B0600070205080204" pitchFamily="50" charset="-128"/>
                <a:ea typeface="ＭＳ Ｐゴシック" panose="020B0600070205080204" pitchFamily="50" charset="-128"/>
              </a:rPr>
              <a:t>旧建築基準ｋｈ＝</a:t>
            </a:r>
            <a:r>
              <a:rPr lang="en-US" altLang="ja-JP" sz="1800" dirty="0">
                <a:solidFill>
                  <a:srgbClr val="FF0000"/>
                </a:solidFill>
                <a:latin typeface="ＭＳ Ｐゴシック" panose="020B0600070205080204" pitchFamily="50" charset="-128"/>
                <a:ea typeface="ＭＳ Ｐゴシック" panose="020B0600070205080204" pitchFamily="50" charset="-128"/>
              </a:rPr>
              <a:t>0.1</a:t>
            </a:r>
            <a:r>
              <a:rPr lang="ja-JP" altLang="en-US" sz="1800" dirty="0">
                <a:solidFill>
                  <a:srgbClr val="FF0000"/>
                </a:solidFill>
                <a:latin typeface="ＭＳ Ｐゴシック" panose="020B0600070205080204" pitchFamily="50" charset="-128"/>
                <a:ea typeface="ＭＳ Ｐゴシック" panose="020B0600070205080204" pitchFamily="50" charset="-128"/>
              </a:rPr>
              <a:t>で建てたが、新基準の</a:t>
            </a:r>
            <a:r>
              <a:rPr lang="en-US" altLang="ja-JP" sz="1800" dirty="0" err="1">
                <a:solidFill>
                  <a:srgbClr val="FF0000"/>
                </a:solidFill>
                <a:latin typeface="ＭＳ Ｐゴシック" panose="020B0600070205080204" pitchFamily="50" charset="-128"/>
                <a:ea typeface="ＭＳ Ｐゴシック" panose="020B0600070205080204" pitchFamily="50" charset="-128"/>
              </a:rPr>
              <a:t>kh</a:t>
            </a:r>
            <a:r>
              <a:rPr lang="ja-JP" altLang="en-US" sz="1800" dirty="0">
                <a:solidFill>
                  <a:srgbClr val="FF0000"/>
                </a:solidFill>
                <a:latin typeface="ＭＳ Ｐゴシック" panose="020B0600070205080204" pitchFamily="50" charset="-128"/>
                <a:ea typeface="ＭＳ Ｐゴシック" panose="020B0600070205080204" pitchFamily="50" charset="-128"/>
              </a:rPr>
              <a:t>＝</a:t>
            </a:r>
            <a:r>
              <a:rPr lang="en-US" altLang="ja-JP" sz="1800" dirty="0">
                <a:solidFill>
                  <a:srgbClr val="FF0000"/>
                </a:solidFill>
                <a:latin typeface="ＭＳ Ｐゴシック" panose="020B0600070205080204" pitchFamily="50" charset="-128"/>
                <a:ea typeface="ＭＳ Ｐゴシック" panose="020B0600070205080204" pitchFamily="50" charset="-128"/>
              </a:rPr>
              <a:t>0.25</a:t>
            </a:r>
            <a:r>
              <a:rPr lang="ja-JP" altLang="en-US" sz="1800" dirty="0">
                <a:solidFill>
                  <a:srgbClr val="FF0000"/>
                </a:solidFill>
                <a:latin typeface="ＭＳ Ｐゴシック" panose="020B0600070205080204" pitchFamily="50" charset="-128"/>
                <a:ea typeface="ＭＳ Ｐゴシック" panose="020B0600070205080204" pitchFamily="50" charset="-128"/>
              </a:rPr>
              <a:t>では倒壊するかも→</a:t>
            </a:r>
            <a:endParaRPr lang="en-US" altLang="ja-JP" sz="1800" dirty="0">
              <a:latin typeface="ＭＳ Ｐゴシック" panose="020B0600070205080204" pitchFamily="50" charset="-128"/>
              <a:ea typeface="ＭＳ Ｐゴシック" panose="020B0600070205080204" pitchFamily="50" charset="-128"/>
            </a:endParaRPr>
          </a:p>
          <a:p>
            <a:pPr marL="0" indent="0">
              <a:buNone/>
            </a:pPr>
            <a:endParaRPr lang="en-US" altLang="ja-JP" sz="1800" dirty="0">
              <a:solidFill>
                <a:srgbClr val="FF0000"/>
              </a:solidFill>
              <a:latin typeface="ＭＳ Ｐゴシック" panose="020B0600070205080204" pitchFamily="50" charset="-128"/>
              <a:ea typeface="ＭＳ Ｐゴシック" panose="020B0600070205080204" pitchFamily="50" charset="-128"/>
            </a:endParaRPr>
          </a:p>
          <a:p>
            <a:pPr marL="0" indent="0">
              <a:buNone/>
            </a:pPr>
            <a:r>
              <a:rPr lang="ja-JP" altLang="en-US" sz="1800" dirty="0">
                <a:solidFill>
                  <a:srgbClr val="FF0000"/>
                </a:solidFill>
                <a:latin typeface="ＭＳ Ｐゴシック" panose="020B0600070205080204" pitchFamily="50" charset="-128"/>
                <a:ea typeface="ＭＳ Ｐゴシック" panose="020B0600070205080204" pitchFamily="50" charset="-128"/>
              </a:rPr>
              <a:t>行政側からは以下の点を指導願います。</a:t>
            </a:r>
            <a:endParaRPr lang="en-US" altLang="ja-JP" sz="1800" dirty="0">
              <a:solidFill>
                <a:srgbClr val="FF0000"/>
              </a:solidFill>
              <a:latin typeface="ＭＳ Ｐゴシック" panose="020B0600070205080204" pitchFamily="50" charset="-128"/>
              <a:ea typeface="ＭＳ Ｐゴシック" panose="020B0600070205080204" pitchFamily="50" charset="-128"/>
            </a:endParaRPr>
          </a:p>
          <a:p>
            <a:pPr marL="0" indent="0">
              <a:buNone/>
            </a:pPr>
            <a:r>
              <a:rPr lang="ja-JP" altLang="en-US" sz="1800" dirty="0">
                <a:latin typeface="ＭＳ Ｐゴシック" panose="020B0600070205080204" pitchFamily="50" charset="-128"/>
                <a:ea typeface="ＭＳ Ｐゴシック" panose="020B0600070205080204" pitchFamily="50" charset="-128"/>
              </a:rPr>
              <a:t>１）すべての断面（イーイ断面は再設定）で</a:t>
            </a:r>
            <a:r>
              <a:rPr lang="en-US" altLang="ja-JP" sz="1800" dirty="0" err="1">
                <a:latin typeface="ＭＳ Ｐゴシック" panose="020B0600070205080204" pitchFamily="50" charset="-128"/>
                <a:ea typeface="ＭＳ Ｐゴシック" panose="020B0600070205080204" pitchFamily="50" charset="-128"/>
              </a:rPr>
              <a:t>kh</a:t>
            </a:r>
            <a:r>
              <a:rPr lang="ja-JP" altLang="en-US" sz="1800" dirty="0">
                <a:latin typeface="ＭＳ Ｐゴシック" panose="020B0600070205080204" pitchFamily="50" charset="-128"/>
                <a:ea typeface="ＭＳ Ｐゴシック" panose="020B0600070205080204" pitchFamily="50" charset="-128"/>
              </a:rPr>
              <a:t>＝</a:t>
            </a:r>
            <a:r>
              <a:rPr lang="en-US" altLang="ja-JP" sz="1800" dirty="0">
                <a:latin typeface="ＭＳ Ｐゴシック" panose="020B0600070205080204" pitchFamily="50" charset="-128"/>
                <a:ea typeface="ＭＳ Ｐゴシック" panose="020B0600070205080204" pitchFamily="50" charset="-128"/>
              </a:rPr>
              <a:t>0.25</a:t>
            </a:r>
            <a:r>
              <a:rPr lang="ja-JP" altLang="en-US" sz="1800" dirty="0">
                <a:latin typeface="ＭＳ Ｐゴシック" panose="020B0600070205080204" pitchFamily="50" charset="-128"/>
                <a:ea typeface="ＭＳ Ｐゴシック" panose="020B0600070205080204" pitchFamily="50" charset="-128"/>
              </a:rPr>
              <a:t>の安定解析を再実施</a:t>
            </a:r>
            <a:r>
              <a:rPr lang="en-US" altLang="ja-JP" sz="1800" dirty="0">
                <a:latin typeface="ＭＳ Ｐゴシック" panose="020B0600070205080204" pitchFamily="50" charset="-128"/>
                <a:ea typeface="ＭＳ Ｐゴシック" panose="020B0600070205080204" pitchFamily="50" charset="-128"/>
              </a:rPr>
              <a:t>or</a:t>
            </a:r>
            <a:r>
              <a:rPr lang="ja-JP" altLang="en-US" sz="1800" dirty="0">
                <a:latin typeface="ＭＳ Ｐゴシック" panose="020B0600070205080204" pitchFamily="50" charset="-128"/>
                <a:ea typeface="ＭＳ Ｐゴシック" panose="020B0600070205080204" pitchFamily="50" charset="-128"/>
              </a:rPr>
              <a:t>新規実施</a:t>
            </a:r>
            <a:endParaRPr lang="en-US" altLang="ja-JP" sz="1800" dirty="0">
              <a:latin typeface="ＭＳ Ｐゴシック" panose="020B0600070205080204" pitchFamily="50" charset="-128"/>
              <a:ea typeface="ＭＳ Ｐゴシック" panose="020B0600070205080204" pitchFamily="50" charset="-128"/>
            </a:endParaRPr>
          </a:p>
          <a:p>
            <a:pPr marL="0" indent="0">
              <a:buNone/>
            </a:pPr>
            <a:r>
              <a:rPr lang="ja-JP" altLang="en-US" sz="1800" dirty="0">
                <a:latin typeface="ＭＳ Ｐゴシック" panose="020B0600070205080204" pitchFamily="50" charset="-128"/>
                <a:ea typeface="ＭＳ Ｐゴシック" panose="020B0600070205080204" pitchFamily="50" charset="-128"/>
              </a:rPr>
              <a:t>２）ローロ断面はそもそも安定解析が行われていないので実行する（常時と</a:t>
            </a:r>
            <a:r>
              <a:rPr lang="en-US" altLang="ja-JP" sz="1800" dirty="0" err="1">
                <a:latin typeface="ＭＳ Ｐゴシック" panose="020B0600070205080204" pitchFamily="50" charset="-128"/>
                <a:ea typeface="ＭＳ Ｐゴシック" panose="020B0600070205080204" pitchFamily="50" charset="-128"/>
              </a:rPr>
              <a:t>kh</a:t>
            </a:r>
            <a:r>
              <a:rPr lang="en-US" altLang="ja-JP" sz="1800" dirty="0">
                <a:latin typeface="ＭＳ Ｐゴシック" panose="020B0600070205080204" pitchFamily="50" charset="-128"/>
                <a:ea typeface="ＭＳ Ｐゴシック" panose="020B0600070205080204" pitchFamily="50" charset="-128"/>
              </a:rPr>
              <a:t>=0.25</a:t>
            </a:r>
            <a:r>
              <a:rPr lang="ja-JP" altLang="en-US" sz="1800" dirty="0">
                <a:latin typeface="ＭＳ Ｐゴシック" panose="020B0600070205080204" pitchFamily="50" charset="-128"/>
                <a:ea typeface="ＭＳ Ｐゴシック" panose="020B0600070205080204" pitchFamily="50" charset="-128"/>
              </a:rPr>
              <a:t>）</a:t>
            </a:r>
            <a:endParaRPr lang="en-US" altLang="ja-JP" sz="1800" dirty="0">
              <a:latin typeface="ＭＳ Ｐゴシック" panose="020B0600070205080204" pitchFamily="50" charset="-128"/>
              <a:ea typeface="ＭＳ Ｐゴシック" panose="020B0600070205080204" pitchFamily="50" charset="-128"/>
            </a:endParaRPr>
          </a:p>
          <a:p>
            <a:pPr marL="0" indent="0">
              <a:buNone/>
            </a:pPr>
            <a:r>
              <a:rPr lang="en-US" altLang="ja-JP" sz="1800" dirty="0">
                <a:latin typeface="ＭＳ Ｐゴシック" panose="020B0600070205080204" pitchFamily="50" charset="-128"/>
                <a:ea typeface="ＭＳ Ｐゴシック" panose="020B0600070205080204" pitchFamily="50" charset="-128"/>
              </a:rPr>
              <a:t>3)</a:t>
            </a:r>
            <a:r>
              <a:rPr lang="ja-JP" altLang="en-US" sz="1800" dirty="0">
                <a:latin typeface="ＭＳ Ｐゴシック" panose="020B0600070205080204" pitchFamily="50" charset="-128"/>
                <a:ea typeface="ＭＳ Ｐゴシック" panose="020B0600070205080204" pitchFamily="50" charset="-128"/>
              </a:rPr>
              <a:t> 解析結果のデータは詳細な表（スライスごとのデータ）で提出すること</a:t>
            </a:r>
            <a:endParaRPr lang="en-US" altLang="ja-JP" dirty="0"/>
          </a:p>
          <a:p>
            <a:pPr marL="0" indent="0">
              <a:buNone/>
            </a:pPr>
            <a:endParaRPr kumimoji="1" lang="ja-JP" altLang="en-US" dirty="0"/>
          </a:p>
        </p:txBody>
      </p:sp>
      <p:sp>
        <p:nvSpPr>
          <p:cNvPr id="4" name="スライド番号プレースホルダー 3">
            <a:extLst>
              <a:ext uri="{FF2B5EF4-FFF2-40B4-BE49-F238E27FC236}">
                <a16:creationId xmlns:a16="http://schemas.microsoft.com/office/drawing/2014/main" id="{4462DC44-1B48-BAAB-B68C-54F521D345C1}"/>
              </a:ext>
            </a:extLst>
          </p:cNvPr>
          <p:cNvSpPr>
            <a:spLocks noGrp="1"/>
          </p:cNvSpPr>
          <p:nvPr>
            <p:ph type="sldNum" sz="quarter" idx="12"/>
          </p:nvPr>
        </p:nvSpPr>
        <p:spPr/>
        <p:txBody>
          <a:bodyPr/>
          <a:lstStyle/>
          <a:p>
            <a:pPr defTabSz="685800">
              <a:defRPr/>
            </a:pPr>
            <a:fld id="{9E22262F-9878-4C70-B797-7AE7AF17425E}" type="slidenum">
              <a:rPr kumimoji="1" lang="ja-JP" altLang="en-US" sz="900">
                <a:solidFill>
                  <a:prstClr val="black">
                    <a:tint val="75000"/>
                  </a:prstClr>
                </a:solidFill>
                <a:latin typeface="游ゴシック" panose="020F0502020204030204"/>
                <a:ea typeface="游ゴシック" panose="020B0400000000000000" pitchFamily="50" charset="-128"/>
              </a:rPr>
              <a:pPr defTabSz="685800">
                <a:defRPr/>
              </a:pPr>
              <a:t>13</a:t>
            </a:fld>
            <a:endParaRPr kumimoji="1" lang="ja-JP" altLang="en-US" sz="900">
              <a:solidFill>
                <a:prstClr val="black">
                  <a:tint val="75000"/>
                </a:prstClr>
              </a:solidFill>
              <a:latin typeface="游ゴシック" panose="020F0502020204030204"/>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1001CAC9-A259-0D35-37AE-B62A21EB1141}"/>
              </a:ext>
            </a:extLst>
          </p:cNvPr>
          <p:cNvSpPr txBox="1"/>
          <p:nvPr/>
        </p:nvSpPr>
        <p:spPr>
          <a:xfrm>
            <a:off x="6696634" y="3862898"/>
            <a:ext cx="2205319" cy="646331"/>
          </a:xfrm>
          <a:prstGeom prst="rect">
            <a:avLst/>
          </a:prstGeom>
          <a:noFill/>
        </p:spPr>
        <p:txBody>
          <a:bodyPr wrap="square">
            <a:spAutoFit/>
          </a:bodyPr>
          <a:lstStyle/>
          <a:p>
            <a:r>
              <a:rPr lang="ja-JP" altLang="en-US" sz="1800" dirty="0">
                <a:latin typeface="ＭＳ Ｐゴシック" panose="020B0600070205080204" pitchFamily="50" charset="-128"/>
                <a:ea typeface="ＭＳ Ｐゴシック" panose="020B0600070205080204" pitchFamily="50" charset="-128"/>
              </a:rPr>
              <a:t>これで工事完了確認となりますか？</a:t>
            </a:r>
            <a:endParaRPr lang="ja-JP" altLang="en-US" dirty="0"/>
          </a:p>
        </p:txBody>
      </p:sp>
    </p:spTree>
    <p:extLst>
      <p:ext uri="{BB962C8B-B14F-4D97-AF65-F5344CB8AC3E}">
        <p14:creationId xmlns:p14="http://schemas.microsoft.com/office/powerpoint/2010/main" val="37914468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38150-4C28-F992-1390-9F69C3E3833B}"/>
            </a:ext>
          </a:extLst>
        </p:cNvPr>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30B1F2BF-7C68-E9D0-9077-468F74DA9E88}"/>
              </a:ext>
            </a:extLst>
          </p:cNvPr>
          <p:cNvSpPr txBox="1"/>
          <p:nvPr/>
        </p:nvSpPr>
        <p:spPr>
          <a:xfrm>
            <a:off x="104863" y="144248"/>
            <a:ext cx="8934274"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3600" b="0" i="0" u="none" strike="noStrike" kern="120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mn-cs"/>
              </a:rPr>
              <a:t>5</a:t>
            </a:r>
            <a:r>
              <a:rPr kumimoji="0" lang="ja-JP" altLang="en-US" sz="3600" b="0" i="0" u="none" strike="noStrike" kern="120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mn-cs"/>
              </a:rPr>
              <a:t>月</a:t>
            </a:r>
            <a:r>
              <a:rPr kumimoji="0" lang="en-US" altLang="ja-JP" sz="3600" b="0" i="0" u="none" strike="noStrike" kern="120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mn-cs"/>
              </a:rPr>
              <a:t>9</a:t>
            </a:r>
            <a:r>
              <a:rPr kumimoji="0" lang="ja-JP" altLang="en-US" sz="3600" b="0" i="0" u="none" strike="noStrike" kern="120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mn-cs"/>
              </a:rPr>
              <a:t>日現地視察の柴崎コメント</a:t>
            </a:r>
            <a:r>
              <a:rPr lang="ja-JP" altLang="en-US" sz="3600" dirty="0">
                <a:solidFill>
                  <a:srgbClr val="0000FF"/>
                </a:solidFill>
                <a:latin typeface="ＭＳ Ｐゴシック" panose="020B0600070205080204" pitchFamily="50" charset="-128"/>
                <a:ea typeface="ＭＳ Ｐゴシック" panose="020B0600070205080204" pitchFamily="50" charset="-128"/>
              </a:rPr>
              <a:t>と</a:t>
            </a:r>
            <a:endParaRPr lang="en-US" altLang="ja-JP" sz="3600" dirty="0">
              <a:solidFill>
                <a:srgbClr val="0000FF"/>
              </a:solidFill>
              <a:latin typeface="ＭＳ Ｐゴシック" panose="020B0600070205080204" pitchFamily="50" charset="-128"/>
              <a:ea typeface="ＭＳ Ｐゴシック" panose="020B0600070205080204"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AC7</a:t>
            </a:r>
            <a:r>
              <a:rPr kumimoji="0" lang="ja-JP" altLang="en-US"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合同会社からの</a:t>
            </a:r>
            <a:r>
              <a:rPr kumimoji="0" lang="en-US" altLang="ja-JP"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7</a:t>
            </a:r>
            <a:r>
              <a:rPr kumimoji="0" lang="ja-JP" altLang="en-US"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月</a:t>
            </a:r>
            <a:r>
              <a:rPr kumimoji="0" lang="en-US" altLang="ja-JP"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22</a:t>
            </a:r>
            <a:r>
              <a:rPr kumimoji="0" lang="ja-JP" altLang="en-US"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日回答</a:t>
            </a:r>
          </a:p>
        </p:txBody>
      </p:sp>
      <p:pic>
        <p:nvPicPr>
          <p:cNvPr id="2" name="図 1">
            <a:extLst>
              <a:ext uri="{FF2B5EF4-FFF2-40B4-BE49-F238E27FC236}">
                <a16:creationId xmlns:a16="http://schemas.microsoft.com/office/drawing/2014/main" id="{DF67A025-84B5-97FC-62A5-E5D7E42BF21F}"/>
              </a:ext>
            </a:extLst>
          </p:cNvPr>
          <p:cNvPicPr>
            <a:picLocks noChangeAspect="1"/>
          </p:cNvPicPr>
          <p:nvPr/>
        </p:nvPicPr>
        <p:blipFill>
          <a:blip r:embed="rId2"/>
          <a:stretch>
            <a:fillRect/>
          </a:stretch>
        </p:blipFill>
        <p:spPr>
          <a:xfrm>
            <a:off x="603373" y="2389762"/>
            <a:ext cx="3927892" cy="2782873"/>
          </a:xfrm>
          <a:prstGeom prst="rect">
            <a:avLst/>
          </a:prstGeom>
        </p:spPr>
      </p:pic>
      <p:pic>
        <p:nvPicPr>
          <p:cNvPr id="3" name="図 2">
            <a:extLst>
              <a:ext uri="{FF2B5EF4-FFF2-40B4-BE49-F238E27FC236}">
                <a16:creationId xmlns:a16="http://schemas.microsoft.com/office/drawing/2014/main" id="{8CB3120D-F725-6732-0D5D-6D8E7A7F21CA}"/>
              </a:ext>
            </a:extLst>
          </p:cNvPr>
          <p:cNvPicPr>
            <a:picLocks noChangeAspect="1"/>
          </p:cNvPicPr>
          <p:nvPr/>
        </p:nvPicPr>
        <p:blipFill>
          <a:blip r:embed="rId3"/>
          <a:stretch>
            <a:fillRect/>
          </a:stretch>
        </p:blipFill>
        <p:spPr>
          <a:xfrm>
            <a:off x="4811273" y="2389762"/>
            <a:ext cx="4092263" cy="2782873"/>
          </a:xfrm>
          <a:prstGeom prst="rect">
            <a:avLst/>
          </a:prstGeom>
        </p:spPr>
      </p:pic>
      <p:sp>
        <p:nvSpPr>
          <p:cNvPr id="4" name="テキスト ボックス 3">
            <a:extLst>
              <a:ext uri="{FF2B5EF4-FFF2-40B4-BE49-F238E27FC236}">
                <a16:creationId xmlns:a16="http://schemas.microsoft.com/office/drawing/2014/main" id="{AD14898C-B69E-6E98-AEF6-35A0BA87B49E}"/>
              </a:ext>
            </a:extLst>
          </p:cNvPr>
          <p:cNvSpPr txBox="1"/>
          <p:nvPr/>
        </p:nvSpPr>
        <p:spPr>
          <a:xfrm>
            <a:off x="300567" y="5288544"/>
            <a:ext cx="7893174" cy="461665"/>
          </a:xfrm>
          <a:prstGeom prst="rect">
            <a:avLst/>
          </a:prstGeom>
          <a:noFill/>
        </p:spPr>
        <p:txBody>
          <a:bodyPr wrap="square">
            <a:spAutoFit/>
          </a:bodyPr>
          <a:lstStyle/>
          <a:p>
            <a:pPr algn="ctr"/>
            <a:r>
              <a:rPr lang="ja-JP" altLang="en-US" sz="2400" dirty="0">
                <a:latin typeface="ＭＳ ゴシック" panose="020B0609070205080204" pitchFamily="49" charset="-128"/>
                <a:ea typeface="ＭＳ ゴシック" panose="020B0609070205080204" pitchFamily="49" charset="-128"/>
              </a:rPr>
              <a:t>↑</a:t>
            </a:r>
            <a:r>
              <a:rPr lang="en-US" altLang="ja-JP" sz="2400" dirty="0">
                <a:latin typeface="ＭＳ ゴシック" panose="020B0609070205080204" pitchFamily="49" charset="-128"/>
                <a:ea typeface="ＭＳ ゴシック" panose="020B0609070205080204" pitchFamily="49" charset="-128"/>
              </a:rPr>
              <a:t>2025</a:t>
            </a:r>
            <a:r>
              <a:rPr lang="ja-JP" altLang="en-US" sz="2400" dirty="0">
                <a:latin typeface="ＭＳ ゴシック" panose="020B0609070205080204" pitchFamily="49" charset="-128"/>
                <a:ea typeface="ＭＳ ゴシック" panose="020B0609070205080204" pitchFamily="49" charset="-128"/>
              </a:rPr>
              <a:t>年</a:t>
            </a:r>
            <a:r>
              <a:rPr lang="en-US" altLang="ja-JP" sz="2400" dirty="0">
                <a:latin typeface="ＭＳ ゴシック" panose="020B0609070205080204" pitchFamily="49" charset="-128"/>
                <a:ea typeface="ＭＳ ゴシック" panose="020B0609070205080204" pitchFamily="49" charset="-128"/>
              </a:rPr>
              <a:t>5</a:t>
            </a:r>
            <a:r>
              <a:rPr lang="ja-JP" altLang="en-US" sz="2400" dirty="0">
                <a:latin typeface="ＭＳ ゴシック" panose="020B0609070205080204" pitchFamily="49" charset="-128"/>
                <a:ea typeface="ＭＳ ゴシック" panose="020B0609070205080204" pitchFamily="49" charset="-128"/>
              </a:rPr>
              <a:t>月</a:t>
            </a:r>
            <a:r>
              <a:rPr lang="en-US" altLang="ja-JP" sz="2400" dirty="0">
                <a:latin typeface="ＭＳ ゴシック" panose="020B0609070205080204" pitchFamily="49" charset="-128"/>
                <a:ea typeface="ＭＳ ゴシック" panose="020B0609070205080204" pitchFamily="49" charset="-128"/>
              </a:rPr>
              <a:t>9</a:t>
            </a:r>
            <a:r>
              <a:rPr lang="ja-JP" altLang="en-US" sz="2400" dirty="0">
                <a:latin typeface="ＭＳ ゴシック" panose="020B0609070205080204" pitchFamily="49" charset="-128"/>
                <a:ea typeface="ＭＳ ゴシック" panose="020B0609070205080204" pitchFamily="49" charset="-128"/>
              </a:rPr>
              <a:t>日の現地視察時の状況（柴崎撮影）</a:t>
            </a:r>
            <a:endParaRPr lang="en-US" altLang="ja-JP" sz="2400" dirty="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561713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FF244-2069-9DD1-CD5A-B9F60F888769}"/>
            </a:ext>
          </a:extLst>
        </p:cNvPr>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0C23D3DF-5748-BF34-70EF-8C22501D6725}"/>
              </a:ext>
            </a:extLst>
          </p:cNvPr>
          <p:cNvSpPr txBox="1"/>
          <p:nvPr/>
        </p:nvSpPr>
        <p:spPr>
          <a:xfrm>
            <a:off x="104863" y="144248"/>
            <a:ext cx="8934274"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3600" b="0" i="0" u="none" strike="noStrike" kern="120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mn-cs"/>
              </a:rPr>
              <a:t>5</a:t>
            </a:r>
            <a:r>
              <a:rPr kumimoji="0" lang="ja-JP" altLang="en-US" sz="3600" b="0" i="0" u="none" strike="noStrike" kern="120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mn-cs"/>
              </a:rPr>
              <a:t>月</a:t>
            </a:r>
            <a:r>
              <a:rPr kumimoji="0" lang="en-US" altLang="ja-JP" sz="3600" b="0" i="0" u="none" strike="noStrike" kern="120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mn-cs"/>
              </a:rPr>
              <a:t>9</a:t>
            </a:r>
            <a:r>
              <a:rPr kumimoji="0" lang="ja-JP" altLang="en-US" sz="3600" b="0" i="0" u="none" strike="noStrike" kern="120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mn-cs"/>
              </a:rPr>
              <a:t>日現地視察の柴崎コメント</a:t>
            </a:r>
            <a:r>
              <a:rPr lang="ja-JP" altLang="en-US" sz="3600" dirty="0">
                <a:solidFill>
                  <a:srgbClr val="0000FF"/>
                </a:solidFill>
                <a:latin typeface="ＭＳ Ｐゴシック" panose="020B0600070205080204" pitchFamily="50" charset="-128"/>
                <a:ea typeface="ＭＳ Ｐゴシック" panose="020B0600070205080204" pitchFamily="50" charset="-128"/>
              </a:rPr>
              <a:t>と</a:t>
            </a:r>
            <a:endParaRPr lang="en-US" altLang="ja-JP" sz="3600" dirty="0">
              <a:solidFill>
                <a:srgbClr val="0000FF"/>
              </a:solidFill>
              <a:latin typeface="ＭＳ Ｐゴシック" panose="020B0600070205080204" pitchFamily="50" charset="-128"/>
              <a:ea typeface="ＭＳ Ｐゴシック" panose="020B0600070205080204"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AC7</a:t>
            </a:r>
            <a:r>
              <a:rPr kumimoji="0" lang="ja-JP" altLang="en-US"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合同会社からの</a:t>
            </a:r>
            <a:r>
              <a:rPr kumimoji="0" lang="en-US" altLang="ja-JP"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7</a:t>
            </a:r>
            <a:r>
              <a:rPr kumimoji="0" lang="ja-JP" altLang="en-US"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月</a:t>
            </a:r>
            <a:r>
              <a:rPr kumimoji="0" lang="en-US" altLang="ja-JP"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22</a:t>
            </a:r>
            <a:r>
              <a:rPr kumimoji="0" lang="ja-JP" altLang="en-US"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日回答</a:t>
            </a:r>
          </a:p>
        </p:txBody>
      </p:sp>
      <p:sp>
        <p:nvSpPr>
          <p:cNvPr id="4" name="テキスト ボックス 3">
            <a:extLst>
              <a:ext uri="{FF2B5EF4-FFF2-40B4-BE49-F238E27FC236}">
                <a16:creationId xmlns:a16="http://schemas.microsoft.com/office/drawing/2014/main" id="{33D31209-BBD2-5128-5E10-A53B3C9246EF}"/>
              </a:ext>
            </a:extLst>
          </p:cNvPr>
          <p:cNvSpPr txBox="1"/>
          <p:nvPr/>
        </p:nvSpPr>
        <p:spPr>
          <a:xfrm>
            <a:off x="249766" y="1397675"/>
            <a:ext cx="8644467" cy="2031325"/>
          </a:xfrm>
          <a:prstGeom prst="rect">
            <a:avLst/>
          </a:prstGeom>
          <a:noFill/>
        </p:spPr>
        <p:txBody>
          <a:bodyPr wrap="square">
            <a:spAutoFit/>
          </a:bodyPr>
          <a:lstStyle/>
          <a:p>
            <a:r>
              <a:rPr lang="ja-JP" altLang="en-US" dirty="0">
                <a:solidFill>
                  <a:srgbClr val="0000FF"/>
                </a:solidFill>
                <a:latin typeface="ＭＳ ゴシック" panose="020B0609070205080204" pitchFamily="49" charset="-128"/>
                <a:ea typeface="ＭＳ ゴシック" panose="020B0609070205080204" pitchFamily="49" charset="-128"/>
              </a:rPr>
              <a:t>１）先達山太陽光発電所敷地は、大規模な切土・盛土により造成されている</a:t>
            </a:r>
          </a:p>
          <a:p>
            <a:r>
              <a:rPr lang="ja-JP" altLang="en-US" dirty="0">
                <a:latin typeface="ＭＳ ゴシック" panose="020B0609070205080204" pitchFamily="49" charset="-128"/>
                <a:ea typeface="ＭＳ ゴシック" panose="020B0609070205080204" pitchFamily="49" charset="-128"/>
              </a:rPr>
              <a:t>　これほど大規模な切土・盛土により造成された太陽光発電所の敷地は、私の知る限り福島市内には他にない。敷地西側の先達山東斜面（標高約</a:t>
            </a:r>
            <a:r>
              <a:rPr lang="en-US" altLang="ja-JP" dirty="0">
                <a:latin typeface="ＭＳ ゴシック" panose="020B0609070205080204" pitchFamily="49" charset="-128"/>
                <a:ea typeface="ＭＳ ゴシック" panose="020B0609070205080204" pitchFamily="49" charset="-128"/>
              </a:rPr>
              <a:t>580m</a:t>
            </a:r>
            <a:r>
              <a:rPr lang="ja-JP" altLang="en-US" dirty="0">
                <a:latin typeface="ＭＳ ゴシック" panose="020B0609070205080204" pitchFamily="49" charset="-128"/>
                <a:ea typeface="ＭＳ ゴシック" panose="020B0609070205080204" pitchFamily="49" charset="-128"/>
              </a:rPr>
              <a:t>）から金堀沢沿いの敷地最下流部（標高約</a:t>
            </a:r>
            <a:r>
              <a:rPr lang="en-US" altLang="ja-JP" dirty="0">
                <a:latin typeface="ＭＳ ゴシック" panose="020B0609070205080204" pitchFamily="49" charset="-128"/>
                <a:ea typeface="ＭＳ ゴシック" panose="020B0609070205080204" pitchFamily="49" charset="-128"/>
              </a:rPr>
              <a:t>330m</a:t>
            </a:r>
            <a:r>
              <a:rPr lang="ja-JP" altLang="en-US" dirty="0">
                <a:latin typeface="ＭＳ ゴシック" panose="020B0609070205080204" pitchFamily="49" charset="-128"/>
                <a:ea typeface="ＭＳ ゴシック" panose="020B0609070205080204" pitchFamily="49" charset="-128"/>
              </a:rPr>
              <a:t>）までの標高差は、約</a:t>
            </a:r>
            <a:r>
              <a:rPr lang="en-US" altLang="ja-JP" dirty="0">
                <a:latin typeface="ＭＳ ゴシック" panose="020B0609070205080204" pitchFamily="49" charset="-128"/>
                <a:ea typeface="ＭＳ ゴシック" panose="020B0609070205080204" pitchFamily="49" charset="-128"/>
              </a:rPr>
              <a:t>250m</a:t>
            </a:r>
            <a:r>
              <a:rPr lang="ja-JP" altLang="en-US" dirty="0">
                <a:latin typeface="ＭＳ ゴシック" panose="020B0609070205080204" pitchFamily="49" charset="-128"/>
                <a:ea typeface="ＭＳ ゴシック" panose="020B0609070205080204" pitchFamily="49" charset="-128"/>
              </a:rPr>
              <a:t>に達する。金堀沢では最大約</a:t>
            </a:r>
            <a:r>
              <a:rPr lang="en-US" altLang="ja-JP" dirty="0">
                <a:latin typeface="ＭＳ ゴシック" panose="020B0609070205080204" pitchFamily="49" charset="-128"/>
                <a:ea typeface="ＭＳ ゴシック" panose="020B0609070205080204" pitchFamily="49" charset="-128"/>
              </a:rPr>
              <a:t>40m</a:t>
            </a:r>
            <a:r>
              <a:rPr lang="ja-JP" altLang="en-US" dirty="0">
                <a:latin typeface="ＭＳ ゴシック" panose="020B0609070205080204" pitchFamily="49" charset="-128"/>
                <a:ea typeface="ＭＳ ゴシック" panose="020B0609070205080204" pitchFamily="49" charset="-128"/>
              </a:rPr>
              <a:t>の谷埋め盛土となっている。金堀沢は山地を侵食した</a:t>
            </a:r>
            <a:r>
              <a:rPr lang="en-US" altLang="ja-JP" dirty="0">
                <a:latin typeface="ＭＳ ゴシック" panose="020B0609070205080204" pitchFamily="49" charset="-128"/>
                <a:ea typeface="ＭＳ ゴシック" panose="020B0609070205080204" pitchFamily="49" charset="-128"/>
              </a:rPr>
              <a:t>V</a:t>
            </a:r>
            <a:r>
              <a:rPr lang="ja-JP" altLang="en-US" dirty="0">
                <a:latin typeface="ＭＳ ゴシック" panose="020B0609070205080204" pitchFamily="49" charset="-128"/>
                <a:ea typeface="ＭＳ ゴシック" panose="020B0609070205080204" pitchFamily="49" charset="-128"/>
              </a:rPr>
              <a:t>字谷で、谷の両側の斜面は急傾斜である。このような起伏のある土地が、なぜ太陽光発電所敷地になるのか、理解しがたい。</a:t>
            </a:r>
          </a:p>
        </p:txBody>
      </p:sp>
      <p:sp>
        <p:nvSpPr>
          <p:cNvPr id="5" name="テキスト ボックス 4">
            <a:extLst>
              <a:ext uri="{FF2B5EF4-FFF2-40B4-BE49-F238E27FC236}">
                <a16:creationId xmlns:a16="http://schemas.microsoft.com/office/drawing/2014/main" id="{8738E4D2-4DCB-E848-6BBE-38B4A6AD60D3}"/>
              </a:ext>
            </a:extLst>
          </p:cNvPr>
          <p:cNvSpPr txBox="1"/>
          <p:nvPr/>
        </p:nvSpPr>
        <p:spPr>
          <a:xfrm>
            <a:off x="104863" y="3819777"/>
            <a:ext cx="893427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3600" dirty="0">
                <a:solidFill>
                  <a:srgbClr val="FF0000"/>
                </a:solidFill>
                <a:latin typeface="ＭＳ Ｐゴシック" panose="020B0600070205080204" pitchFamily="50" charset="-128"/>
                <a:ea typeface="ＭＳ Ｐゴシック" panose="020B0600070205080204" pitchFamily="50" charset="-128"/>
              </a:rPr>
              <a:t>⇒</a:t>
            </a:r>
            <a:r>
              <a:rPr kumimoji="0" lang="en-US" altLang="ja-JP"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AC7</a:t>
            </a:r>
            <a:r>
              <a:rPr kumimoji="0" lang="ja-JP" altLang="en-US"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合同会社から回答なし</a:t>
            </a:r>
          </a:p>
        </p:txBody>
      </p:sp>
    </p:spTree>
    <p:extLst>
      <p:ext uri="{BB962C8B-B14F-4D97-AF65-F5344CB8AC3E}">
        <p14:creationId xmlns:p14="http://schemas.microsoft.com/office/powerpoint/2010/main" val="2980440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ABE44-0A3B-F4FA-ABBC-C481BF921641}"/>
            </a:ext>
          </a:extLst>
        </p:cNvPr>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63135E14-C43D-7BD1-3BF4-2D4A35A861A8}"/>
              </a:ext>
            </a:extLst>
          </p:cNvPr>
          <p:cNvSpPr txBox="1"/>
          <p:nvPr/>
        </p:nvSpPr>
        <p:spPr>
          <a:xfrm>
            <a:off x="104863" y="144248"/>
            <a:ext cx="8934274"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3600" b="0" i="0" u="none" strike="noStrike" kern="120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mn-cs"/>
              </a:rPr>
              <a:t>5</a:t>
            </a:r>
            <a:r>
              <a:rPr kumimoji="0" lang="ja-JP" altLang="en-US" sz="3600" b="0" i="0" u="none" strike="noStrike" kern="120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mn-cs"/>
              </a:rPr>
              <a:t>月</a:t>
            </a:r>
            <a:r>
              <a:rPr kumimoji="0" lang="en-US" altLang="ja-JP" sz="3600" b="0" i="0" u="none" strike="noStrike" kern="120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mn-cs"/>
              </a:rPr>
              <a:t>9</a:t>
            </a:r>
            <a:r>
              <a:rPr kumimoji="0" lang="ja-JP" altLang="en-US" sz="3600" b="0" i="0" u="none" strike="noStrike" kern="120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mn-cs"/>
              </a:rPr>
              <a:t>日現地視察の柴崎コメント</a:t>
            </a:r>
            <a:r>
              <a:rPr lang="ja-JP" altLang="en-US" sz="3600" dirty="0">
                <a:solidFill>
                  <a:srgbClr val="0000FF"/>
                </a:solidFill>
                <a:latin typeface="ＭＳ Ｐゴシック" panose="020B0600070205080204" pitchFamily="50" charset="-128"/>
                <a:ea typeface="ＭＳ Ｐゴシック" panose="020B0600070205080204" pitchFamily="50" charset="-128"/>
              </a:rPr>
              <a:t>と</a:t>
            </a:r>
            <a:endParaRPr lang="en-US" altLang="ja-JP" sz="3600" dirty="0">
              <a:solidFill>
                <a:srgbClr val="0000FF"/>
              </a:solidFill>
              <a:latin typeface="ＭＳ Ｐゴシック" panose="020B0600070205080204" pitchFamily="50" charset="-128"/>
              <a:ea typeface="ＭＳ Ｐゴシック" panose="020B0600070205080204"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AC7</a:t>
            </a:r>
            <a:r>
              <a:rPr kumimoji="0" lang="ja-JP" altLang="en-US"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合同会社からの</a:t>
            </a:r>
            <a:r>
              <a:rPr kumimoji="0" lang="en-US" altLang="ja-JP"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7</a:t>
            </a:r>
            <a:r>
              <a:rPr kumimoji="0" lang="ja-JP" altLang="en-US"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月</a:t>
            </a:r>
            <a:r>
              <a:rPr kumimoji="0" lang="en-US" altLang="ja-JP"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22</a:t>
            </a:r>
            <a:r>
              <a:rPr kumimoji="0" lang="ja-JP" altLang="en-US"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日回答</a:t>
            </a:r>
          </a:p>
        </p:txBody>
      </p:sp>
      <p:sp>
        <p:nvSpPr>
          <p:cNvPr id="4" name="テキスト ボックス 3">
            <a:extLst>
              <a:ext uri="{FF2B5EF4-FFF2-40B4-BE49-F238E27FC236}">
                <a16:creationId xmlns:a16="http://schemas.microsoft.com/office/drawing/2014/main" id="{D718F279-9EA9-59ED-8D67-E6D6840BB314}"/>
              </a:ext>
            </a:extLst>
          </p:cNvPr>
          <p:cNvSpPr txBox="1"/>
          <p:nvPr/>
        </p:nvSpPr>
        <p:spPr>
          <a:xfrm>
            <a:off x="249766" y="1397675"/>
            <a:ext cx="8644467" cy="2308324"/>
          </a:xfrm>
          <a:prstGeom prst="rect">
            <a:avLst/>
          </a:prstGeom>
          <a:noFill/>
        </p:spPr>
        <p:txBody>
          <a:bodyPr wrap="square">
            <a:spAutoFit/>
          </a:bodyPr>
          <a:lstStyle/>
          <a:p>
            <a:r>
              <a:rPr lang="ja-JP" altLang="en-US" dirty="0">
                <a:solidFill>
                  <a:srgbClr val="0000FF"/>
                </a:solidFill>
                <a:latin typeface="ＭＳ ゴシック" panose="020B0609070205080204" pitchFamily="49" charset="-128"/>
                <a:ea typeface="ＭＳ ゴシック" panose="020B0609070205080204" pitchFamily="49" charset="-128"/>
              </a:rPr>
              <a:t>２）敷地設計図をどのような考え方で作成したのか理解できない</a:t>
            </a:r>
          </a:p>
          <a:p>
            <a:r>
              <a:rPr lang="ja-JP" altLang="en-US" dirty="0">
                <a:latin typeface="ＭＳ ゴシック" panose="020B0609070205080204" pitchFamily="49" charset="-128"/>
                <a:ea typeface="ＭＳ ゴシック" panose="020B0609070205080204" pitchFamily="49" charset="-128"/>
              </a:rPr>
              <a:t>　このような起伏のある土地で、どうして大規模な切土・盛土による造成を計画したのか、その考え方が分からない。事業者側の横断面図を見ると、最大切土の深さは約</a:t>
            </a:r>
            <a:r>
              <a:rPr lang="en-US" altLang="ja-JP" dirty="0">
                <a:latin typeface="ＭＳ ゴシック" panose="020B0609070205080204" pitchFamily="49" charset="-128"/>
                <a:ea typeface="ＭＳ ゴシック" panose="020B0609070205080204" pitchFamily="49" charset="-128"/>
              </a:rPr>
              <a:t>40m</a:t>
            </a:r>
            <a:r>
              <a:rPr lang="ja-JP" altLang="en-US" dirty="0">
                <a:latin typeface="ＭＳ ゴシック" panose="020B0609070205080204" pitchFamily="49" charset="-128"/>
                <a:ea typeface="ＭＳ ゴシック" panose="020B0609070205080204" pitchFamily="49" charset="-128"/>
              </a:rPr>
              <a:t>、最大盛土の厚さも約</a:t>
            </a:r>
            <a:r>
              <a:rPr lang="en-US" altLang="ja-JP" dirty="0">
                <a:latin typeface="ＭＳ ゴシック" panose="020B0609070205080204" pitchFamily="49" charset="-128"/>
                <a:ea typeface="ＭＳ ゴシック" panose="020B0609070205080204" pitchFamily="49" charset="-128"/>
              </a:rPr>
              <a:t>40m</a:t>
            </a:r>
            <a:r>
              <a:rPr lang="ja-JP" altLang="en-US" dirty="0">
                <a:latin typeface="ＭＳ ゴシック" panose="020B0609070205080204" pitchFamily="49" charset="-128"/>
                <a:ea typeface="ＭＳ ゴシック" panose="020B0609070205080204" pitchFamily="49" charset="-128"/>
              </a:rPr>
              <a:t>となっている。これほどの大規模造成をするには相当のコストがかかるはずであり、しかも大規模盛土の対策も必要になる。ちなみに、国土交通省によると、谷埋め型大規模盛土造成地の定義は「盛土の面積が</a:t>
            </a:r>
            <a:r>
              <a:rPr lang="en-US" altLang="ja-JP" dirty="0">
                <a:latin typeface="ＭＳ ゴシック" panose="020B0609070205080204" pitchFamily="49" charset="-128"/>
                <a:ea typeface="ＭＳ ゴシック" panose="020B0609070205080204" pitchFamily="49" charset="-128"/>
              </a:rPr>
              <a:t>3,000</a:t>
            </a:r>
            <a:r>
              <a:rPr lang="ja-JP" altLang="en-US" dirty="0">
                <a:latin typeface="ＭＳ ゴシック" panose="020B0609070205080204" pitchFamily="49" charset="-128"/>
                <a:ea typeface="ＭＳ ゴシック" panose="020B0609070205080204" pitchFamily="49" charset="-128"/>
              </a:rPr>
              <a:t>平方メートル以上」となっている。景観のことを考えずに、谷が深い金堀沢を盛土するために、大規模な切土を実施したのではないかとの疑いを持つ。</a:t>
            </a:r>
          </a:p>
        </p:txBody>
      </p:sp>
      <p:sp>
        <p:nvSpPr>
          <p:cNvPr id="5" name="テキスト ボックス 4">
            <a:extLst>
              <a:ext uri="{FF2B5EF4-FFF2-40B4-BE49-F238E27FC236}">
                <a16:creationId xmlns:a16="http://schemas.microsoft.com/office/drawing/2014/main" id="{35E887CD-B1EB-4D30-FAFE-6834B515E502}"/>
              </a:ext>
            </a:extLst>
          </p:cNvPr>
          <p:cNvSpPr txBox="1"/>
          <p:nvPr/>
        </p:nvSpPr>
        <p:spPr>
          <a:xfrm>
            <a:off x="104863" y="3819777"/>
            <a:ext cx="893427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3600" dirty="0">
                <a:solidFill>
                  <a:srgbClr val="FF0000"/>
                </a:solidFill>
                <a:latin typeface="ＭＳ Ｐゴシック" panose="020B0600070205080204" pitchFamily="50" charset="-128"/>
                <a:ea typeface="ＭＳ Ｐゴシック" panose="020B0600070205080204" pitchFamily="50" charset="-128"/>
              </a:rPr>
              <a:t>⇒</a:t>
            </a:r>
            <a:r>
              <a:rPr kumimoji="0" lang="en-US" altLang="ja-JP"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AC7</a:t>
            </a:r>
            <a:r>
              <a:rPr kumimoji="0" lang="ja-JP" altLang="en-US"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合同会社から回答なし</a:t>
            </a:r>
          </a:p>
        </p:txBody>
      </p:sp>
    </p:spTree>
    <p:extLst>
      <p:ext uri="{BB962C8B-B14F-4D97-AF65-F5344CB8AC3E}">
        <p14:creationId xmlns:p14="http://schemas.microsoft.com/office/powerpoint/2010/main" val="27989773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CDCF2-F5E0-7ACF-1681-EC1D5E4C1098}"/>
            </a:ext>
          </a:extLst>
        </p:cNvPr>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CDDF4C24-9CE2-4244-5B41-69FEB148820E}"/>
              </a:ext>
            </a:extLst>
          </p:cNvPr>
          <p:cNvSpPr txBox="1"/>
          <p:nvPr/>
        </p:nvSpPr>
        <p:spPr>
          <a:xfrm>
            <a:off x="104863" y="144248"/>
            <a:ext cx="8934274"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3600" b="0" i="0" u="none" strike="noStrike" kern="120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mn-cs"/>
              </a:rPr>
              <a:t>5</a:t>
            </a:r>
            <a:r>
              <a:rPr kumimoji="0" lang="ja-JP" altLang="en-US" sz="3600" b="0" i="0" u="none" strike="noStrike" kern="120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mn-cs"/>
              </a:rPr>
              <a:t>月</a:t>
            </a:r>
            <a:r>
              <a:rPr kumimoji="0" lang="en-US" altLang="ja-JP" sz="3600" b="0" i="0" u="none" strike="noStrike" kern="120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mn-cs"/>
              </a:rPr>
              <a:t>9</a:t>
            </a:r>
            <a:r>
              <a:rPr kumimoji="0" lang="ja-JP" altLang="en-US" sz="3600" b="0" i="0" u="none" strike="noStrike" kern="120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mn-cs"/>
              </a:rPr>
              <a:t>日現地視察の柴崎コメント</a:t>
            </a:r>
            <a:r>
              <a:rPr lang="ja-JP" altLang="en-US" sz="3600" dirty="0">
                <a:solidFill>
                  <a:srgbClr val="0000FF"/>
                </a:solidFill>
                <a:latin typeface="ＭＳ Ｐゴシック" panose="020B0600070205080204" pitchFamily="50" charset="-128"/>
                <a:ea typeface="ＭＳ Ｐゴシック" panose="020B0600070205080204" pitchFamily="50" charset="-128"/>
              </a:rPr>
              <a:t>と</a:t>
            </a:r>
            <a:endParaRPr lang="en-US" altLang="ja-JP" sz="3600" dirty="0">
              <a:solidFill>
                <a:srgbClr val="0000FF"/>
              </a:solidFill>
              <a:latin typeface="ＭＳ Ｐゴシック" panose="020B0600070205080204" pitchFamily="50" charset="-128"/>
              <a:ea typeface="ＭＳ Ｐゴシック" panose="020B0600070205080204"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AC7</a:t>
            </a:r>
            <a:r>
              <a:rPr kumimoji="0" lang="ja-JP" altLang="en-US"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合同会社からの</a:t>
            </a:r>
            <a:r>
              <a:rPr kumimoji="0" lang="en-US" altLang="ja-JP"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7</a:t>
            </a:r>
            <a:r>
              <a:rPr kumimoji="0" lang="ja-JP" altLang="en-US"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月</a:t>
            </a:r>
            <a:r>
              <a:rPr kumimoji="0" lang="en-US" altLang="ja-JP"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22</a:t>
            </a:r>
            <a:r>
              <a:rPr kumimoji="0" lang="ja-JP" altLang="en-US"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日回答</a:t>
            </a:r>
          </a:p>
        </p:txBody>
      </p:sp>
      <p:sp>
        <p:nvSpPr>
          <p:cNvPr id="4" name="テキスト ボックス 3">
            <a:extLst>
              <a:ext uri="{FF2B5EF4-FFF2-40B4-BE49-F238E27FC236}">
                <a16:creationId xmlns:a16="http://schemas.microsoft.com/office/drawing/2014/main" id="{3A377A20-28D0-3ADB-2647-B8694A135EAD}"/>
              </a:ext>
            </a:extLst>
          </p:cNvPr>
          <p:cNvSpPr txBox="1"/>
          <p:nvPr/>
        </p:nvSpPr>
        <p:spPr>
          <a:xfrm>
            <a:off x="249766" y="1397675"/>
            <a:ext cx="8644467" cy="2031325"/>
          </a:xfrm>
          <a:prstGeom prst="rect">
            <a:avLst/>
          </a:prstGeom>
          <a:noFill/>
        </p:spPr>
        <p:txBody>
          <a:bodyPr wrap="square">
            <a:spAutoFit/>
          </a:bodyPr>
          <a:lstStyle/>
          <a:p>
            <a:r>
              <a:rPr lang="ja-JP" altLang="en-US" dirty="0">
                <a:solidFill>
                  <a:srgbClr val="0000FF"/>
                </a:solidFill>
                <a:latin typeface="ＭＳ ゴシック" panose="020B0609070205080204" pitchFamily="49" charset="-128"/>
                <a:ea typeface="ＭＳ ゴシック" panose="020B0609070205080204" pitchFamily="49" charset="-128"/>
              </a:rPr>
              <a:t>３）大規模谷埋め盛土の末端部の状況が確認できない</a:t>
            </a:r>
          </a:p>
          <a:p>
            <a:r>
              <a:rPr lang="ja-JP" altLang="en-US" dirty="0">
                <a:latin typeface="ＭＳ ゴシック" panose="020B0609070205080204" pitchFamily="49" charset="-128"/>
                <a:ea typeface="ＭＳ ゴシック" panose="020B0609070205080204" pitchFamily="49" charset="-128"/>
              </a:rPr>
              <a:t>　金堀沢沿いには大規模な谷埋め盛土が施工されているが、その末端部の状況は現地視察では確認できなかった。事業者の設計図では、末端部の法面の傾斜は</a:t>
            </a:r>
            <a:r>
              <a:rPr lang="en-US" altLang="ja-JP" dirty="0">
                <a:latin typeface="ＭＳ ゴシック" panose="020B0609070205080204" pitchFamily="49" charset="-128"/>
                <a:ea typeface="ＭＳ ゴシック" panose="020B0609070205080204" pitchFamily="49" charset="-128"/>
              </a:rPr>
              <a:t>1:1.728</a:t>
            </a:r>
            <a:r>
              <a:rPr lang="ja-JP" altLang="en-US" dirty="0">
                <a:latin typeface="ＭＳ ゴシック" panose="020B0609070205080204" pitchFamily="49" charset="-128"/>
                <a:ea typeface="ＭＳ ゴシック" panose="020B0609070205080204" pitchFamily="49" charset="-128"/>
              </a:rPr>
              <a:t>で標高</a:t>
            </a:r>
            <a:r>
              <a:rPr lang="en-US" altLang="ja-JP" dirty="0">
                <a:latin typeface="ＭＳ ゴシック" panose="020B0609070205080204" pitchFamily="49" charset="-128"/>
                <a:ea typeface="ＭＳ ゴシック" panose="020B0609070205080204" pitchFamily="49" charset="-128"/>
              </a:rPr>
              <a:t>5m</a:t>
            </a:r>
            <a:r>
              <a:rPr lang="ja-JP" altLang="en-US" dirty="0">
                <a:latin typeface="ＭＳ ゴシック" panose="020B0609070205080204" pitchFamily="49" charset="-128"/>
                <a:ea typeface="ＭＳ ゴシック" panose="020B0609070205080204" pitchFamily="49" charset="-128"/>
              </a:rPr>
              <a:t>ごとに小段がつけられることになっている。現地で担当者に質問したが、法尻の具体的な工法や、法面の排水溝がどのようになっているのか、さらには排水溝がオーバーフローした場合の法面の侵食対策などの具体的な説明が聞けなかった。</a:t>
            </a:r>
          </a:p>
        </p:txBody>
      </p:sp>
      <p:sp>
        <p:nvSpPr>
          <p:cNvPr id="5" name="テキスト ボックス 4">
            <a:extLst>
              <a:ext uri="{FF2B5EF4-FFF2-40B4-BE49-F238E27FC236}">
                <a16:creationId xmlns:a16="http://schemas.microsoft.com/office/drawing/2014/main" id="{71F6FEFA-E439-BA72-2E6D-9BF62F39BE9A}"/>
              </a:ext>
            </a:extLst>
          </p:cNvPr>
          <p:cNvSpPr txBox="1"/>
          <p:nvPr/>
        </p:nvSpPr>
        <p:spPr>
          <a:xfrm>
            <a:off x="104863" y="3353613"/>
            <a:ext cx="893427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3600" dirty="0">
                <a:solidFill>
                  <a:srgbClr val="FF0000"/>
                </a:solidFill>
                <a:latin typeface="ＭＳ Ｐゴシック" panose="020B0600070205080204" pitchFamily="50" charset="-128"/>
                <a:ea typeface="ＭＳ Ｐゴシック" panose="020B0600070205080204" pitchFamily="50" charset="-128"/>
              </a:rPr>
              <a:t>⇒</a:t>
            </a:r>
            <a:r>
              <a:rPr kumimoji="0" lang="en-US" altLang="ja-JP"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AC7</a:t>
            </a:r>
            <a:r>
              <a:rPr kumimoji="0" lang="ja-JP" altLang="en-US"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合同会社から回答あり</a:t>
            </a:r>
          </a:p>
        </p:txBody>
      </p:sp>
      <p:sp>
        <p:nvSpPr>
          <p:cNvPr id="2" name="テキスト ボックス 1">
            <a:extLst>
              <a:ext uri="{FF2B5EF4-FFF2-40B4-BE49-F238E27FC236}">
                <a16:creationId xmlns:a16="http://schemas.microsoft.com/office/drawing/2014/main" id="{CF27F26A-2449-FE53-9FB4-4CCE3CAC6780}"/>
              </a:ext>
            </a:extLst>
          </p:cNvPr>
          <p:cNvSpPr txBox="1"/>
          <p:nvPr/>
        </p:nvSpPr>
        <p:spPr>
          <a:xfrm>
            <a:off x="394670" y="4069157"/>
            <a:ext cx="8644467" cy="1200329"/>
          </a:xfrm>
          <a:prstGeom prst="rect">
            <a:avLst/>
          </a:prstGeom>
          <a:noFill/>
        </p:spPr>
        <p:txBody>
          <a:bodyPr wrap="square">
            <a:spAutoFit/>
          </a:bodyPr>
          <a:lstStyle/>
          <a:p>
            <a:r>
              <a:rPr lang="ja-JP" altLang="en-US" dirty="0">
                <a:solidFill>
                  <a:srgbClr val="FF0000"/>
                </a:solidFill>
                <a:latin typeface="ＭＳ ゴシック" panose="020B0609070205080204" pitchFamily="49" charset="-128"/>
                <a:ea typeface="ＭＳ ゴシック" panose="020B0609070205080204" pitchFamily="49" charset="-128"/>
              </a:rPr>
              <a:t>・</a:t>
            </a:r>
            <a:r>
              <a:rPr lang="en-US" altLang="ja-JP" dirty="0">
                <a:solidFill>
                  <a:srgbClr val="FF0000"/>
                </a:solidFill>
                <a:latin typeface="ＭＳ ゴシック" panose="020B0609070205080204" pitchFamily="49" charset="-128"/>
                <a:ea typeface="ＭＳ ゴシック" panose="020B0609070205080204" pitchFamily="49" charset="-128"/>
              </a:rPr>
              <a:t>1</a:t>
            </a:r>
            <a:r>
              <a:rPr lang="ja-JP" altLang="en-US" dirty="0">
                <a:solidFill>
                  <a:srgbClr val="FF0000"/>
                </a:solidFill>
                <a:latin typeface="ＭＳ ゴシック" panose="020B0609070205080204" pitchFamily="49" charset="-128"/>
                <a:ea typeface="ＭＳ ゴシック" panose="020B0609070205080204" pitchFamily="49" charset="-128"/>
              </a:rPr>
              <a:t>号調整池の法尻はコンクリートではなく，ふとんかごを設置．</a:t>
            </a:r>
            <a:endParaRPr lang="en-US" altLang="ja-JP" dirty="0">
              <a:solidFill>
                <a:srgbClr val="FF0000"/>
              </a:solidFill>
              <a:latin typeface="ＭＳ ゴシック" panose="020B0609070205080204" pitchFamily="49" charset="-128"/>
              <a:ea typeface="ＭＳ ゴシック" panose="020B0609070205080204" pitchFamily="49" charset="-128"/>
            </a:endParaRPr>
          </a:p>
          <a:p>
            <a:r>
              <a:rPr lang="ja-JP" altLang="en-US" dirty="0">
                <a:solidFill>
                  <a:srgbClr val="FF0000"/>
                </a:solidFill>
                <a:latin typeface="ＭＳ ゴシック" panose="020B0609070205080204" pitchFamily="49" charset="-128"/>
                <a:ea typeface="ＭＳ ゴシック" panose="020B0609070205080204" pitchFamily="49" charset="-128"/>
              </a:rPr>
              <a:t>・フィルター層として岩ズリ盛土，その上は現地発生土にセメント系固化剤を添加した改良土で盛土．</a:t>
            </a:r>
            <a:endParaRPr lang="en-US" altLang="ja-JP" dirty="0">
              <a:solidFill>
                <a:srgbClr val="FF0000"/>
              </a:solidFill>
              <a:latin typeface="ＭＳ ゴシック" panose="020B0609070205080204" pitchFamily="49" charset="-128"/>
              <a:ea typeface="ＭＳ ゴシック" panose="020B0609070205080204" pitchFamily="49" charset="-128"/>
            </a:endParaRPr>
          </a:p>
          <a:p>
            <a:endParaRPr lang="ja-JP" altLang="en-US" dirty="0">
              <a:solidFill>
                <a:srgbClr val="0000FF"/>
              </a:solidFill>
              <a:latin typeface="ＭＳ ゴシック" panose="020B0609070205080204" pitchFamily="49" charset="-128"/>
              <a:ea typeface="ＭＳ ゴシック" panose="020B0609070205080204" pitchFamily="49" charset="-128"/>
            </a:endParaRPr>
          </a:p>
        </p:txBody>
      </p:sp>
      <p:pic>
        <p:nvPicPr>
          <p:cNvPr id="6" name="図 5">
            <a:extLst>
              <a:ext uri="{FF2B5EF4-FFF2-40B4-BE49-F238E27FC236}">
                <a16:creationId xmlns:a16="http://schemas.microsoft.com/office/drawing/2014/main" id="{B8D3BBAF-57CC-5620-1EE8-4B60D859B4D0}"/>
              </a:ext>
            </a:extLst>
          </p:cNvPr>
          <p:cNvPicPr>
            <a:picLocks noChangeAspect="1"/>
          </p:cNvPicPr>
          <p:nvPr/>
        </p:nvPicPr>
        <p:blipFill>
          <a:blip r:embed="rId2"/>
          <a:stretch>
            <a:fillRect/>
          </a:stretch>
        </p:blipFill>
        <p:spPr>
          <a:xfrm>
            <a:off x="982172" y="5079910"/>
            <a:ext cx="2192433" cy="1751944"/>
          </a:xfrm>
          <a:prstGeom prst="rect">
            <a:avLst/>
          </a:prstGeom>
        </p:spPr>
      </p:pic>
      <p:pic>
        <p:nvPicPr>
          <p:cNvPr id="9" name="図 8">
            <a:extLst>
              <a:ext uri="{FF2B5EF4-FFF2-40B4-BE49-F238E27FC236}">
                <a16:creationId xmlns:a16="http://schemas.microsoft.com/office/drawing/2014/main" id="{839841EA-FF2C-F60F-0453-64A0BD0B4EC3}"/>
              </a:ext>
            </a:extLst>
          </p:cNvPr>
          <p:cNvPicPr>
            <a:picLocks noChangeAspect="1"/>
          </p:cNvPicPr>
          <p:nvPr/>
        </p:nvPicPr>
        <p:blipFill>
          <a:blip r:embed="rId3"/>
          <a:stretch>
            <a:fillRect/>
          </a:stretch>
        </p:blipFill>
        <p:spPr>
          <a:xfrm>
            <a:off x="3454796" y="4821900"/>
            <a:ext cx="5419900" cy="1891852"/>
          </a:xfrm>
          <a:prstGeom prst="rect">
            <a:avLst/>
          </a:prstGeom>
        </p:spPr>
      </p:pic>
    </p:spTree>
    <p:extLst>
      <p:ext uri="{BB962C8B-B14F-4D97-AF65-F5344CB8AC3E}">
        <p14:creationId xmlns:p14="http://schemas.microsoft.com/office/powerpoint/2010/main" val="4080255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F331B-78E0-863B-35E1-D5AF7AA42667}"/>
            </a:ext>
          </a:extLst>
        </p:cNvPr>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0C64B42-FF1B-C1DF-6176-9AF084A386B0}"/>
              </a:ext>
            </a:extLst>
          </p:cNvPr>
          <p:cNvSpPr txBox="1"/>
          <p:nvPr/>
        </p:nvSpPr>
        <p:spPr>
          <a:xfrm>
            <a:off x="104863" y="144248"/>
            <a:ext cx="8934274"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3600" b="0" i="0" u="none" strike="noStrike" kern="120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mn-cs"/>
              </a:rPr>
              <a:t>5</a:t>
            </a:r>
            <a:r>
              <a:rPr kumimoji="0" lang="ja-JP" altLang="en-US" sz="3600" b="0" i="0" u="none" strike="noStrike" kern="120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mn-cs"/>
              </a:rPr>
              <a:t>月</a:t>
            </a:r>
            <a:r>
              <a:rPr kumimoji="0" lang="en-US" altLang="ja-JP" sz="3600" b="0" i="0" u="none" strike="noStrike" kern="120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mn-cs"/>
              </a:rPr>
              <a:t>9</a:t>
            </a:r>
            <a:r>
              <a:rPr kumimoji="0" lang="ja-JP" altLang="en-US" sz="3600" b="0" i="0" u="none" strike="noStrike" kern="120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mn-cs"/>
              </a:rPr>
              <a:t>日現地視察の柴崎コメント</a:t>
            </a:r>
            <a:r>
              <a:rPr lang="ja-JP" altLang="en-US" sz="3600" dirty="0">
                <a:solidFill>
                  <a:srgbClr val="0000FF"/>
                </a:solidFill>
                <a:latin typeface="ＭＳ Ｐゴシック" panose="020B0600070205080204" pitchFamily="50" charset="-128"/>
                <a:ea typeface="ＭＳ Ｐゴシック" panose="020B0600070205080204" pitchFamily="50" charset="-128"/>
              </a:rPr>
              <a:t>と</a:t>
            </a:r>
            <a:endParaRPr lang="en-US" altLang="ja-JP" sz="3600" dirty="0">
              <a:solidFill>
                <a:srgbClr val="0000FF"/>
              </a:solidFill>
              <a:latin typeface="ＭＳ Ｐゴシック" panose="020B0600070205080204" pitchFamily="50" charset="-128"/>
              <a:ea typeface="ＭＳ Ｐゴシック" panose="020B0600070205080204"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AC7</a:t>
            </a:r>
            <a:r>
              <a:rPr kumimoji="0" lang="ja-JP" altLang="en-US"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合同会社からの</a:t>
            </a:r>
            <a:r>
              <a:rPr kumimoji="0" lang="en-US" altLang="ja-JP"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7</a:t>
            </a:r>
            <a:r>
              <a:rPr kumimoji="0" lang="ja-JP" altLang="en-US"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月</a:t>
            </a:r>
            <a:r>
              <a:rPr kumimoji="0" lang="en-US" altLang="ja-JP"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22</a:t>
            </a:r>
            <a:r>
              <a:rPr kumimoji="0" lang="ja-JP" altLang="en-US"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日回答</a:t>
            </a:r>
          </a:p>
        </p:txBody>
      </p:sp>
      <p:sp>
        <p:nvSpPr>
          <p:cNvPr id="4" name="テキスト ボックス 3">
            <a:extLst>
              <a:ext uri="{FF2B5EF4-FFF2-40B4-BE49-F238E27FC236}">
                <a16:creationId xmlns:a16="http://schemas.microsoft.com/office/drawing/2014/main" id="{55C04C52-A771-A4A0-617D-85094405C94D}"/>
              </a:ext>
            </a:extLst>
          </p:cNvPr>
          <p:cNvSpPr txBox="1"/>
          <p:nvPr/>
        </p:nvSpPr>
        <p:spPr>
          <a:xfrm>
            <a:off x="249766" y="1397675"/>
            <a:ext cx="8644467" cy="1754326"/>
          </a:xfrm>
          <a:prstGeom prst="rect">
            <a:avLst/>
          </a:prstGeom>
          <a:noFill/>
        </p:spPr>
        <p:txBody>
          <a:bodyPr wrap="square">
            <a:spAutoFit/>
          </a:bodyPr>
          <a:lstStyle/>
          <a:p>
            <a:r>
              <a:rPr lang="ja-JP" altLang="en-US" dirty="0">
                <a:solidFill>
                  <a:srgbClr val="0000FF"/>
                </a:solidFill>
                <a:latin typeface="ＭＳ ゴシック" panose="020B0609070205080204" pitchFamily="49" charset="-128"/>
                <a:ea typeface="ＭＳ ゴシック" panose="020B0609070205080204" pitchFamily="49" charset="-128"/>
              </a:rPr>
              <a:t>４）大規模谷埋め盛土の暗渠排水管の具体的な説明が無かった</a:t>
            </a:r>
          </a:p>
          <a:p>
            <a:r>
              <a:rPr lang="ja-JP" altLang="en-US" dirty="0">
                <a:latin typeface="ＭＳ ゴシック" panose="020B0609070205080204" pitchFamily="49" charset="-128"/>
                <a:ea typeface="ＭＳ ゴシック" panose="020B0609070205080204" pitchFamily="49" charset="-128"/>
              </a:rPr>
              <a:t>　現場見学会では、担当者が「盛土内には暗渠排水管が設置されており盛土内の地下水は十分に排水される」との説明を受けたが、その内容について質問すると具体的な返答はなかった。現地担当者は「十分な有孔管が埋設されている」というだけで、暗渠排水管の具体的な設置位置や設置方法、排土対策等の説明は無かった。事業者の「暗渠排水計画図」を見ても具体的設置方法が読み取れなかった。</a:t>
            </a:r>
          </a:p>
        </p:txBody>
      </p:sp>
      <p:sp>
        <p:nvSpPr>
          <p:cNvPr id="5" name="テキスト ボックス 4">
            <a:extLst>
              <a:ext uri="{FF2B5EF4-FFF2-40B4-BE49-F238E27FC236}">
                <a16:creationId xmlns:a16="http://schemas.microsoft.com/office/drawing/2014/main" id="{C918EB94-EE47-AD9C-1F49-DA9BC821725D}"/>
              </a:ext>
            </a:extLst>
          </p:cNvPr>
          <p:cNvSpPr txBox="1"/>
          <p:nvPr/>
        </p:nvSpPr>
        <p:spPr>
          <a:xfrm>
            <a:off x="104863" y="3102598"/>
            <a:ext cx="893427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3600" dirty="0">
                <a:solidFill>
                  <a:srgbClr val="FF0000"/>
                </a:solidFill>
                <a:latin typeface="ＭＳ Ｐゴシック" panose="020B0600070205080204" pitchFamily="50" charset="-128"/>
                <a:ea typeface="ＭＳ Ｐゴシック" panose="020B0600070205080204" pitchFamily="50" charset="-128"/>
              </a:rPr>
              <a:t>⇒</a:t>
            </a:r>
            <a:r>
              <a:rPr kumimoji="0" lang="en-US" altLang="ja-JP"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AC7</a:t>
            </a:r>
            <a:r>
              <a:rPr kumimoji="0" lang="ja-JP" altLang="en-US"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合同会社から回答あり</a:t>
            </a:r>
          </a:p>
        </p:txBody>
      </p:sp>
      <p:sp>
        <p:nvSpPr>
          <p:cNvPr id="2" name="テキスト ボックス 1">
            <a:extLst>
              <a:ext uri="{FF2B5EF4-FFF2-40B4-BE49-F238E27FC236}">
                <a16:creationId xmlns:a16="http://schemas.microsoft.com/office/drawing/2014/main" id="{168C50B8-40CB-C985-49D8-A326162BF638}"/>
              </a:ext>
            </a:extLst>
          </p:cNvPr>
          <p:cNvSpPr txBox="1"/>
          <p:nvPr/>
        </p:nvSpPr>
        <p:spPr>
          <a:xfrm>
            <a:off x="394670" y="3674709"/>
            <a:ext cx="8644467" cy="646331"/>
          </a:xfrm>
          <a:prstGeom prst="rect">
            <a:avLst/>
          </a:prstGeom>
          <a:noFill/>
        </p:spPr>
        <p:txBody>
          <a:bodyPr wrap="square">
            <a:spAutoFit/>
          </a:bodyPr>
          <a:lstStyle/>
          <a:p>
            <a:r>
              <a:rPr lang="ja-JP" altLang="en-US" dirty="0">
                <a:solidFill>
                  <a:srgbClr val="FF0000"/>
                </a:solidFill>
                <a:latin typeface="ＭＳ ゴシック" panose="020B0609070205080204" pitchFamily="49" charset="-128"/>
                <a:ea typeface="ＭＳ ゴシック" panose="020B0609070205080204" pitchFamily="49" charset="-128"/>
              </a:rPr>
              <a:t>・暗渠排水計画を</a:t>
            </a:r>
            <a:r>
              <a:rPr lang="en-US" altLang="ja-JP" dirty="0">
                <a:solidFill>
                  <a:srgbClr val="FF0000"/>
                </a:solidFill>
                <a:latin typeface="ＭＳ ゴシック" panose="020B0609070205080204" pitchFamily="49" charset="-128"/>
                <a:ea typeface="ＭＳ ゴシック" panose="020B0609070205080204" pitchFamily="49" charset="-128"/>
              </a:rPr>
              <a:t>2024</a:t>
            </a:r>
            <a:r>
              <a:rPr lang="ja-JP" altLang="en-US" dirty="0">
                <a:solidFill>
                  <a:srgbClr val="FF0000"/>
                </a:solidFill>
                <a:latin typeface="ＭＳ ゴシック" panose="020B0609070205080204" pitchFamily="49" charset="-128"/>
                <a:ea typeface="ＭＳ ゴシック" panose="020B0609070205080204" pitchFamily="49" charset="-128"/>
              </a:rPr>
              <a:t>年</a:t>
            </a:r>
            <a:r>
              <a:rPr lang="en-US" altLang="ja-JP" dirty="0">
                <a:solidFill>
                  <a:srgbClr val="FF0000"/>
                </a:solidFill>
                <a:latin typeface="ＭＳ ゴシック" panose="020B0609070205080204" pitchFamily="49" charset="-128"/>
                <a:ea typeface="ＭＳ ゴシック" panose="020B0609070205080204" pitchFamily="49" charset="-128"/>
              </a:rPr>
              <a:t>8</a:t>
            </a:r>
            <a:r>
              <a:rPr lang="ja-JP" altLang="en-US" dirty="0">
                <a:solidFill>
                  <a:srgbClr val="FF0000"/>
                </a:solidFill>
                <a:latin typeface="ＭＳ ゴシック" panose="020B0609070205080204" pitchFamily="49" charset="-128"/>
                <a:ea typeface="ＭＳ ゴシック" panose="020B0609070205080204" pitchFamily="49" charset="-128"/>
              </a:rPr>
              <a:t>月</a:t>
            </a:r>
            <a:r>
              <a:rPr lang="en-US" altLang="ja-JP" dirty="0">
                <a:solidFill>
                  <a:srgbClr val="FF0000"/>
                </a:solidFill>
                <a:latin typeface="ＭＳ ゴシック" panose="020B0609070205080204" pitchFamily="49" charset="-128"/>
                <a:ea typeface="ＭＳ ゴシック" panose="020B0609070205080204" pitchFamily="49" charset="-128"/>
              </a:rPr>
              <a:t>2</a:t>
            </a:r>
            <a:r>
              <a:rPr lang="ja-JP" altLang="en-US" dirty="0">
                <a:solidFill>
                  <a:srgbClr val="FF0000"/>
                </a:solidFill>
                <a:latin typeface="ＭＳ ゴシック" panose="020B0609070205080204" pitchFamily="49" charset="-128"/>
                <a:ea typeface="ＭＳ ゴシック" panose="020B0609070205080204" pitchFamily="49" charset="-128"/>
              </a:rPr>
              <a:t>日に変更．</a:t>
            </a:r>
            <a:endParaRPr lang="en-US" altLang="ja-JP" dirty="0">
              <a:solidFill>
                <a:srgbClr val="FF0000"/>
              </a:solidFill>
              <a:latin typeface="ＭＳ ゴシック" panose="020B0609070205080204" pitchFamily="49" charset="-128"/>
              <a:ea typeface="ＭＳ ゴシック" panose="020B0609070205080204" pitchFamily="49" charset="-128"/>
            </a:endParaRPr>
          </a:p>
          <a:p>
            <a:r>
              <a:rPr lang="ja-JP" altLang="en-US" dirty="0">
                <a:solidFill>
                  <a:srgbClr val="FF0000"/>
                </a:solidFill>
                <a:latin typeface="ＭＳ ゴシック" panose="020B0609070205080204" pitchFamily="49" charset="-128"/>
                <a:ea typeface="ＭＳ ゴシック" panose="020B0609070205080204" pitchFamily="49" charset="-128"/>
              </a:rPr>
              <a:t>・現場の湧水状況などを確認し，暗渠管の増設や管径の拡大などを実施．</a:t>
            </a:r>
            <a:endParaRPr lang="en-US" altLang="ja-JP" dirty="0">
              <a:solidFill>
                <a:srgbClr val="FF0000"/>
              </a:solidFill>
              <a:latin typeface="ＭＳ ゴシック" panose="020B0609070205080204" pitchFamily="49" charset="-128"/>
              <a:ea typeface="ＭＳ ゴシック" panose="020B0609070205080204" pitchFamily="49" charset="-128"/>
            </a:endParaRPr>
          </a:p>
        </p:txBody>
      </p:sp>
      <p:pic>
        <p:nvPicPr>
          <p:cNvPr id="8" name="図 7">
            <a:extLst>
              <a:ext uri="{FF2B5EF4-FFF2-40B4-BE49-F238E27FC236}">
                <a16:creationId xmlns:a16="http://schemas.microsoft.com/office/drawing/2014/main" id="{8C1697DD-9D2C-998B-C36B-6248ED07760C}"/>
              </a:ext>
            </a:extLst>
          </p:cNvPr>
          <p:cNvPicPr>
            <a:picLocks noChangeAspect="1"/>
          </p:cNvPicPr>
          <p:nvPr/>
        </p:nvPicPr>
        <p:blipFill>
          <a:blip r:embed="rId2"/>
          <a:stretch>
            <a:fillRect/>
          </a:stretch>
        </p:blipFill>
        <p:spPr>
          <a:xfrm>
            <a:off x="1068036" y="4341537"/>
            <a:ext cx="2881462" cy="2330824"/>
          </a:xfrm>
          <a:prstGeom prst="rect">
            <a:avLst/>
          </a:prstGeom>
        </p:spPr>
      </p:pic>
      <p:pic>
        <p:nvPicPr>
          <p:cNvPr id="11" name="図 10">
            <a:extLst>
              <a:ext uri="{FF2B5EF4-FFF2-40B4-BE49-F238E27FC236}">
                <a16:creationId xmlns:a16="http://schemas.microsoft.com/office/drawing/2014/main" id="{60160D14-35CC-3640-175B-FE506D2F02A6}"/>
              </a:ext>
            </a:extLst>
          </p:cNvPr>
          <p:cNvPicPr>
            <a:picLocks noChangeAspect="1"/>
          </p:cNvPicPr>
          <p:nvPr/>
        </p:nvPicPr>
        <p:blipFill>
          <a:blip r:embed="rId3"/>
          <a:stretch>
            <a:fillRect/>
          </a:stretch>
        </p:blipFill>
        <p:spPr>
          <a:xfrm>
            <a:off x="4572000" y="4341537"/>
            <a:ext cx="3377217" cy="2412851"/>
          </a:xfrm>
          <a:prstGeom prst="rect">
            <a:avLst/>
          </a:prstGeom>
        </p:spPr>
      </p:pic>
    </p:spTree>
    <p:extLst>
      <p:ext uri="{BB962C8B-B14F-4D97-AF65-F5344CB8AC3E}">
        <p14:creationId xmlns:p14="http://schemas.microsoft.com/office/powerpoint/2010/main" val="34514893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D3DD3-34B8-D43F-C1D2-8B1767301330}"/>
            </a:ext>
          </a:extLst>
        </p:cNvPr>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779827BD-E009-DA70-5E68-6BCBF1B99618}"/>
              </a:ext>
            </a:extLst>
          </p:cNvPr>
          <p:cNvSpPr txBox="1"/>
          <p:nvPr/>
        </p:nvSpPr>
        <p:spPr>
          <a:xfrm>
            <a:off x="104863" y="144248"/>
            <a:ext cx="8934274"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3600" b="0" i="0" u="none" strike="noStrike" kern="120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mn-cs"/>
              </a:rPr>
              <a:t>5</a:t>
            </a:r>
            <a:r>
              <a:rPr kumimoji="0" lang="ja-JP" altLang="en-US" sz="3600" b="0" i="0" u="none" strike="noStrike" kern="120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mn-cs"/>
              </a:rPr>
              <a:t>月</a:t>
            </a:r>
            <a:r>
              <a:rPr kumimoji="0" lang="en-US" altLang="ja-JP" sz="3600" b="0" i="0" u="none" strike="noStrike" kern="120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mn-cs"/>
              </a:rPr>
              <a:t>9</a:t>
            </a:r>
            <a:r>
              <a:rPr kumimoji="0" lang="ja-JP" altLang="en-US" sz="3600" b="0" i="0" u="none" strike="noStrike" kern="120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mn-cs"/>
              </a:rPr>
              <a:t>日現地視察の柴崎コメント</a:t>
            </a:r>
            <a:r>
              <a:rPr lang="ja-JP" altLang="en-US" sz="3600" dirty="0">
                <a:solidFill>
                  <a:srgbClr val="0000FF"/>
                </a:solidFill>
                <a:latin typeface="ＭＳ Ｐゴシック" panose="020B0600070205080204" pitchFamily="50" charset="-128"/>
                <a:ea typeface="ＭＳ Ｐゴシック" panose="020B0600070205080204" pitchFamily="50" charset="-128"/>
              </a:rPr>
              <a:t>と</a:t>
            </a:r>
            <a:endParaRPr lang="en-US" altLang="ja-JP" sz="3600" dirty="0">
              <a:solidFill>
                <a:srgbClr val="0000FF"/>
              </a:solidFill>
              <a:latin typeface="ＭＳ Ｐゴシック" panose="020B0600070205080204" pitchFamily="50" charset="-128"/>
              <a:ea typeface="ＭＳ Ｐゴシック" panose="020B0600070205080204"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AC7</a:t>
            </a:r>
            <a:r>
              <a:rPr kumimoji="0" lang="ja-JP" altLang="en-US"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合同会社からの</a:t>
            </a:r>
            <a:r>
              <a:rPr kumimoji="0" lang="en-US" altLang="ja-JP"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7</a:t>
            </a:r>
            <a:r>
              <a:rPr kumimoji="0" lang="ja-JP" altLang="en-US"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月</a:t>
            </a:r>
            <a:r>
              <a:rPr kumimoji="0" lang="en-US" altLang="ja-JP"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22</a:t>
            </a:r>
            <a:r>
              <a:rPr kumimoji="0" lang="ja-JP" altLang="en-US"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日回答</a:t>
            </a:r>
          </a:p>
        </p:txBody>
      </p:sp>
      <p:sp>
        <p:nvSpPr>
          <p:cNvPr id="4" name="テキスト ボックス 3">
            <a:extLst>
              <a:ext uri="{FF2B5EF4-FFF2-40B4-BE49-F238E27FC236}">
                <a16:creationId xmlns:a16="http://schemas.microsoft.com/office/drawing/2014/main" id="{08FE87B6-78D7-4E38-3628-B49D3BBB2E1C}"/>
              </a:ext>
            </a:extLst>
          </p:cNvPr>
          <p:cNvSpPr txBox="1"/>
          <p:nvPr/>
        </p:nvSpPr>
        <p:spPr>
          <a:xfrm>
            <a:off x="249766" y="1397675"/>
            <a:ext cx="8644467" cy="1200329"/>
          </a:xfrm>
          <a:prstGeom prst="rect">
            <a:avLst/>
          </a:prstGeom>
          <a:noFill/>
        </p:spPr>
        <p:txBody>
          <a:bodyPr wrap="square">
            <a:spAutoFit/>
          </a:bodyPr>
          <a:lstStyle/>
          <a:p>
            <a:r>
              <a:rPr lang="ja-JP" altLang="en-US" dirty="0">
                <a:solidFill>
                  <a:srgbClr val="0000FF"/>
                </a:solidFill>
                <a:latin typeface="ＭＳ ゴシック" panose="020B0609070205080204" pitchFamily="49" charset="-128"/>
                <a:ea typeface="ＭＳ ゴシック" panose="020B0609070205080204" pitchFamily="49" charset="-128"/>
              </a:rPr>
              <a:t>５）法面の小段の斜面直下に排水溝が設置されている</a:t>
            </a:r>
          </a:p>
          <a:p>
            <a:r>
              <a:rPr lang="ja-JP" altLang="en-US" dirty="0">
                <a:latin typeface="ＭＳ ゴシック" panose="020B0609070205080204" pitchFamily="49" charset="-128"/>
                <a:ea typeface="ＭＳ ゴシック" panose="020B0609070205080204" pitchFamily="49" charset="-128"/>
              </a:rPr>
              <a:t>　以下の写真のように、法面の小段の斜面直下に排水溝が設置され、すでに法面の土砂が排水溝に流入している。一般的な小段排水工の模式断面図では、排水溝の上流側に平坦部を設けることになっているが、それが無い。</a:t>
            </a:r>
          </a:p>
        </p:txBody>
      </p:sp>
      <p:sp>
        <p:nvSpPr>
          <p:cNvPr id="5" name="テキスト ボックス 4">
            <a:extLst>
              <a:ext uri="{FF2B5EF4-FFF2-40B4-BE49-F238E27FC236}">
                <a16:creationId xmlns:a16="http://schemas.microsoft.com/office/drawing/2014/main" id="{CC9A997F-DFAF-6D4C-D666-2DED4B9A34C9}"/>
              </a:ext>
            </a:extLst>
          </p:cNvPr>
          <p:cNvSpPr txBox="1"/>
          <p:nvPr/>
        </p:nvSpPr>
        <p:spPr>
          <a:xfrm>
            <a:off x="104863" y="5971308"/>
            <a:ext cx="893427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3600" dirty="0">
                <a:solidFill>
                  <a:srgbClr val="FF0000"/>
                </a:solidFill>
                <a:latin typeface="ＭＳ Ｐゴシック" panose="020B0600070205080204" pitchFamily="50" charset="-128"/>
                <a:ea typeface="ＭＳ Ｐゴシック" panose="020B0600070205080204" pitchFamily="50" charset="-128"/>
              </a:rPr>
              <a:t>⇒</a:t>
            </a:r>
            <a:r>
              <a:rPr kumimoji="0" lang="en-US" altLang="ja-JP"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AC7</a:t>
            </a:r>
            <a:r>
              <a:rPr kumimoji="0" lang="ja-JP" altLang="en-US"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合同会社から回答なし</a:t>
            </a:r>
          </a:p>
        </p:txBody>
      </p:sp>
      <p:pic>
        <p:nvPicPr>
          <p:cNvPr id="3" name="図 2">
            <a:extLst>
              <a:ext uri="{FF2B5EF4-FFF2-40B4-BE49-F238E27FC236}">
                <a16:creationId xmlns:a16="http://schemas.microsoft.com/office/drawing/2014/main" id="{CE009354-25FC-7618-1B8E-F00F4E977641}"/>
              </a:ext>
            </a:extLst>
          </p:cNvPr>
          <p:cNvPicPr>
            <a:picLocks noChangeAspect="1"/>
          </p:cNvPicPr>
          <p:nvPr/>
        </p:nvPicPr>
        <p:blipFill>
          <a:blip r:embed="rId2"/>
          <a:stretch>
            <a:fillRect/>
          </a:stretch>
        </p:blipFill>
        <p:spPr>
          <a:xfrm>
            <a:off x="489397" y="2721136"/>
            <a:ext cx="3320602" cy="2546452"/>
          </a:xfrm>
          <a:prstGeom prst="rect">
            <a:avLst/>
          </a:prstGeom>
        </p:spPr>
      </p:pic>
      <p:sp>
        <p:nvSpPr>
          <p:cNvPr id="6" name="テキスト ボックス 5">
            <a:extLst>
              <a:ext uri="{FF2B5EF4-FFF2-40B4-BE49-F238E27FC236}">
                <a16:creationId xmlns:a16="http://schemas.microsoft.com/office/drawing/2014/main" id="{A7040992-42DD-BDE7-76C0-C877173FDF5D}"/>
              </a:ext>
            </a:extLst>
          </p:cNvPr>
          <p:cNvSpPr txBox="1"/>
          <p:nvPr/>
        </p:nvSpPr>
        <p:spPr>
          <a:xfrm>
            <a:off x="300567" y="5288544"/>
            <a:ext cx="3652868" cy="830997"/>
          </a:xfrm>
          <a:prstGeom prst="rect">
            <a:avLst/>
          </a:prstGeom>
          <a:noFill/>
        </p:spPr>
        <p:txBody>
          <a:bodyPr wrap="square">
            <a:spAutoFit/>
          </a:bodyPr>
          <a:lstStyle/>
          <a:p>
            <a:r>
              <a:rPr lang="ja-JP" altLang="en-US" sz="1600" dirty="0">
                <a:latin typeface="ＭＳ ゴシック" panose="020B0609070205080204" pitchFamily="49" charset="-128"/>
                <a:ea typeface="ＭＳ ゴシック" panose="020B0609070205080204" pitchFamily="49" charset="-128"/>
              </a:rPr>
              <a:t>↑法面の小段の斜面直下に排水溝が設</a:t>
            </a:r>
            <a:endParaRPr lang="en-US" altLang="ja-JP" sz="1600" dirty="0">
              <a:latin typeface="ＭＳ ゴシック" panose="020B0609070205080204" pitchFamily="49" charset="-128"/>
              <a:ea typeface="ＭＳ ゴシック" panose="020B0609070205080204" pitchFamily="49" charset="-128"/>
            </a:endParaRPr>
          </a:p>
          <a:p>
            <a:r>
              <a:rPr lang="ja-JP" altLang="en-US" sz="1600" dirty="0">
                <a:latin typeface="ＭＳ ゴシック" panose="020B0609070205080204" pitchFamily="49" charset="-128"/>
                <a:ea typeface="ＭＳ ゴシック" panose="020B0609070205080204" pitchFamily="49" charset="-128"/>
              </a:rPr>
              <a:t>　置され、すでに土砂流入が発生して</a:t>
            </a:r>
            <a:endParaRPr lang="en-US" altLang="ja-JP" sz="1600" dirty="0">
              <a:latin typeface="ＭＳ ゴシック" panose="020B0609070205080204" pitchFamily="49" charset="-128"/>
              <a:ea typeface="ＭＳ ゴシック" panose="020B0609070205080204" pitchFamily="49" charset="-128"/>
            </a:endParaRPr>
          </a:p>
          <a:p>
            <a:r>
              <a:rPr lang="ja-JP" altLang="en-US" sz="1600" dirty="0">
                <a:latin typeface="ＭＳ ゴシック" panose="020B0609070205080204" pitchFamily="49" charset="-128"/>
                <a:ea typeface="ＭＳ ゴシック" panose="020B0609070205080204" pitchFamily="49" charset="-128"/>
              </a:rPr>
              <a:t>　いる。</a:t>
            </a:r>
          </a:p>
        </p:txBody>
      </p:sp>
      <p:pic>
        <p:nvPicPr>
          <p:cNvPr id="10" name="図 9">
            <a:extLst>
              <a:ext uri="{FF2B5EF4-FFF2-40B4-BE49-F238E27FC236}">
                <a16:creationId xmlns:a16="http://schemas.microsoft.com/office/drawing/2014/main" id="{F20E901E-9498-053F-F0BF-E23E3AE6CC27}"/>
              </a:ext>
            </a:extLst>
          </p:cNvPr>
          <p:cNvPicPr>
            <a:picLocks noChangeAspect="1"/>
          </p:cNvPicPr>
          <p:nvPr/>
        </p:nvPicPr>
        <p:blipFill>
          <a:blip r:embed="rId3"/>
          <a:stretch>
            <a:fillRect/>
          </a:stretch>
        </p:blipFill>
        <p:spPr>
          <a:xfrm>
            <a:off x="4027954" y="2719140"/>
            <a:ext cx="4174752" cy="2548483"/>
          </a:xfrm>
          <a:prstGeom prst="rect">
            <a:avLst/>
          </a:prstGeom>
        </p:spPr>
      </p:pic>
      <p:sp>
        <p:nvSpPr>
          <p:cNvPr id="12" name="テキスト ボックス 11">
            <a:extLst>
              <a:ext uri="{FF2B5EF4-FFF2-40B4-BE49-F238E27FC236}">
                <a16:creationId xmlns:a16="http://schemas.microsoft.com/office/drawing/2014/main" id="{B4A1ED3F-CA23-58DD-A9B6-FA1E010451C4}"/>
              </a:ext>
            </a:extLst>
          </p:cNvPr>
          <p:cNvSpPr txBox="1"/>
          <p:nvPr/>
        </p:nvSpPr>
        <p:spPr>
          <a:xfrm>
            <a:off x="4388473" y="5263367"/>
            <a:ext cx="4585198" cy="584775"/>
          </a:xfrm>
          <a:prstGeom prst="rect">
            <a:avLst/>
          </a:prstGeom>
          <a:noFill/>
        </p:spPr>
        <p:txBody>
          <a:bodyPr wrap="square">
            <a:spAutoFit/>
          </a:bodyPr>
          <a:lstStyle/>
          <a:p>
            <a:r>
              <a:rPr lang="ja-JP" altLang="en-US" sz="1600" dirty="0">
                <a:latin typeface="ＭＳ ゴシック" panose="020B0609070205080204" pitchFamily="49" charset="-128"/>
                <a:ea typeface="ＭＳ ゴシック" panose="020B0609070205080204" pitchFamily="49" charset="-128"/>
              </a:rPr>
              <a:t>↑「</a:t>
            </a:r>
            <a:r>
              <a:rPr lang="zh-TW" altLang="en-US" sz="1600" dirty="0">
                <a:latin typeface="ＭＳ ゴシック" panose="020B0609070205080204" pitchFamily="49" charset="-128"/>
                <a:ea typeface="ＭＳ ゴシック" panose="020B0609070205080204" pitchFamily="49" charset="-128"/>
              </a:rPr>
              <a:t>道路土工</a:t>
            </a:r>
            <a:r>
              <a:rPr lang="en-US" altLang="zh-TW" sz="1600" dirty="0">
                <a:latin typeface="ＭＳ ゴシック" panose="020B0609070205080204" pitchFamily="49" charset="-128"/>
                <a:ea typeface="ＭＳ ゴシック" panose="020B0609070205080204" pitchFamily="49" charset="-128"/>
              </a:rPr>
              <a:t>-</a:t>
            </a:r>
            <a:r>
              <a:rPr lang="zh-TW" altLang="en-US" sz="1600" dirty="0">
                <a:latin typeface="ＭＳ ゴシック" panose="020B0609070205080204" pitchFamily="49" charset="-128"/>
                <a:ea typeface="ＭＳ ゴシック" panose="020B0609070205080204" pitchFamily="49" charset="-128"/>
              </a:rPr>
              <a:t>盛土工指針</a:t>
            </a:r>
            <a:r>
              <a:rPr lang="ja-JP" altLang="en-US" sz="1600" dirty="0">
                <a:latin typeface="ＭＳ ゴシック" panose="020B0609070205080204" pitchFamily="49" charset="-128"/>
                <a:ea typeface="ＭＳ ゴシック" panose="020B0609070205080204" pitchFamily="49" charset="-128"/>
              </a:rPr>
              <a:t>（平成</a:t>
            </a:r>
            <a:r>
              <a:rPr lang="en-US" altLang="ja-JP" sz="1600" dirty="0">
                <a:latin typeface="ＭＳ ゴシック" panose="020B0609070205080204" pitchFamily="49" charset="-128"/>
                <a:ea typeface="ＭＳ ゴシック" panose="020B0609070205080204" pitchFamily="49" charset="-128"/>
              </a:rPr>
              <a:t>22</a:t>
            </a:r>
            <a:r>
              <a:rPr lang="ja-JP" altLang="en-US" sz="1600" dirty="0">
                <a:latin typeface="ＭＳ ゴシック" panose="020B0609070205080204" pitchFamily="49" charset="-128"/>
                <a:ea typeface="ＭＳ ゴシック" panose="020B0609070205080204" pitchFamily="49" charset="-128"/>
              </a:rPr>
              <a:t>年度版）」</a:t>
            </a:r>
            <a:endParaRPr lang="en-US" altLang="ja-JP" sz="1600" dirty="0">
              <a:latin typeface="ＭＳ ゴシック" panose="020B0609070205080204" pitchFamily="49" charset="-128"/>
              <a:ea typeface="ＭＳ ゴシック" panose="020B0609070205080204" pitchFamily="49" charset="-128"/>
            </a:endParaRPr>
          </a:p>
          <a:p>
            <a:r>
              <a:rPr lang="ja-JP" altLang="en-US" sz="1600" dirty="0">
                <a:latin typeface="ＭＳ ゴシック" panose="020B0609070205080204" pitchFamily="49" charset="-128"/>
                <a:ea typeface="ＭＳ ゴシック" panose="020B0609070205080204" pitchFamily="49" charset="-128"/>
              </a:rPr>
              <a:t>　　による小段排水溝の例</a:t>
            </a:r>
          </a:p>
        </p:txBody>
      </p:sp>
    </p:spTree>
    <p:extLst>
      <p:ext uri="{BB962C8B-B14F-4D97-AF65-F5344CB8AC3E}">
        <p14:creationId xmlns:p14="http://schemas.microsoft.com/office/powerpoint/2010/main" val="2187863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4D90C-9A66-47E4-527F-8A0815B92755}"/>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84A271A-1D76-2A8D-1724-A2606A191F31}"/>
              </a:ext>
            </a:extLst>
          </p:cNvPr>
          <p:cNvSpPr txBox="1"/>
          <p:nvPr/>
        </p:nvSpPr>
        <p:spPr>
          <a:xfrm>
            <a:off x="197223" y="206188"/>
            <a:ext cx="8749553" cy="584775"/>
          </a:xfrm>
          <a:prstGeom prst="rect">
            <a:avLst/>
          </a:prstGeom>
          <a:noFill/>
        </p:spPr>
        <p:txBody>
          <a:bodyPr wrap="square" rtlCol="0">
            <a:spAutoFit/>
          </a:bodyPr>
          <a:lstStyle/>
          <a:p>
            <a:pPr algn="ctr"/>
            <a:r>
              <a:rPr kumimoji="1" lang="ja-JP" altLang="en-US" sz="3200" dirty="0">
                <a:latin typeface="ＭＳ ゴシック" panose="020B0609070205080204" pitchFamily="49" charset="-128"/>
                <a:ea typeface="ＭＳ ゴシック" panose="020B0609070205080204" pitchFamily="49" charset="-128"/>
                <a:sym typeface="Wingdings" panose="05000000000000000000" pitchFamily="2" charset="2"/>
              </a:rPr>
              <a:t>工事前の先達山メガソーラー敷地の地形</a:t>
            </a:r>
            <a:endParaRPr kumimoji="1" lang="ja-JP" altLang="en-US" sz="3200" dirty="0">
              <a:latin typeface="ＭＳ ゴシック" panose="020B0609070205080204" pitchFamily="49" charset="-128"/>
              <a:ea typeface="ＭＳ ゴシック" panose="020B0609070205080204" pitchFamily="49" charset="-128"/>
            </a:endParaRPr>
          </a:p>
        </p:txBody>
      </p:sp>
      <p:pic>
        <p:nvPicPr>
          <p:cNvPr id="7" name="図 6">
            <a:extLst>
              <a:ext uri="{FF2B5EF4-FFF2-40B4-BE49-F238E27FC236}">
                <a16:creationId xmlns:a16="http://schemas.microsoft.com/office/drawing/2014/main" id="{BAEF080E-8E8B-4CC6-1430-EDCCECC8C9ED}"/>
              </a:ext>
            </a:extLst>
          </p:cNvPr>
          <p:cNvPicPr>
            <a:picLocks noChangeAspect="1"/>
          </p:cNvPicPr>
          <p:nvPr/>
        </p:nvPicPr>
        <p:blipFill>
          <a:blip r:embed="rId2"/>
          <a:stretch>
            <a:fillRect/>
          </a:stretch>
        </p:blipFill>
        <p:spPr>
          <a:xfrm>
            <a:off x="569255" y="817858"/>
            <a:ext cx="7879977" cy="5057876"/>
          </a:xfrm>
          <a:prstGeom prst="rect">
            <a:avLst/>
          </a:prstGeom>
        </p:spPr>
      </p:pic>
      <p:sp>
        <p:nvSpPr>
          <p:cNvPr id="8" name="テキスト ボックス 7">
            <a:extLst>
              <a:ext uri="{FF2B5EF4-FFF2-40B4-BE49-F238E27FC236}">
                <a16:creationId xmlns:a16="http://schemas.microsoft.com/office/drawing/2014/main" id="{AC40001C-B603-35EE-D9B5-365FD082F3E8}"/>
              </a:ext>
            </a:extLst>
          </p:cNvPr>
          <p:cNvSpPr txBox="1"/>
          <p:nvPr/>
        </p:nvSpPr>
        <p:spPr>
          <a:xfrm>
            <a:off x="197223" y="6040142"/>
            <a:ext cx="8749553" cy="646331"/>
          </a:xfrm>
          <a:prstGeom prst="rect">
            <a:avLst/>
          </a:prstGeom>
          <a:noFill/>
        </p:spPr>
        <p:txBody>
          <a:bodyPr wrap="square" rtlCol="0">
            <a:spAutoFit/>
          </a:bodyPr>
          <a:lstStyle/>
          <a:p>
            <a:pPr algn="ctr"/>
            <a:r>
              <a:rPr kumimoji="1" lang="ja-JP" altLang="en-US" dirty="0">
                <a:solidFill>
                  <a:srgbClr val="FF0000"/>
                </a:solidFill>
                <a:latin typeface="游ゴシック Medium" panose="020B0500000000000000" pitchFamily="50" charset="-128"/>
                <a:ea typeface="游ゴシック Medium" panose="020B0500000000000000" pitchFamily="50" charset="-128"/>
              </a:rPr>
              <a:t>標高</a:t>
            </a:r>
            <a:r>
              <a:rPr kumimoji="1" lang="en-US" altLang="ja-JP" dirty="0">
                <a:solidFill>
                  <a:srgbClr val="FF0000"/>
                </a:solidFill>
                <a:latin typeface="游ゴシック Medium" panose="020B0500000000000000" pitchFamily="50" charset="-128"/>
                <a:ea typeface="游ゴシック Medium" panose="020B0500000000000000" pitchFamily="50" charset="-128"/>
              </a:rPr>
              <a:t>300</a:t>
            </a:r>
            <a:r>
              <a:rPr kumimoji="1" lang="ja-JP" altLang="en-US" dirty="0">
                <a:solidFill>
                  <a:srgbClr val="FF0000"/>
                </a:solidFill>
                <a:latin typeface="游ゴシック Medium" panose="020B0500000000000000" pitchFamily="50" charset="-128"/>
                <a:ea typeface="游ゴシック Medium" panose="020B0500000000000000" pitchFamily="50" charset="-128"/>
              </a:rPr>
              <a:t>～</a:t>
            </a:r>
            <a:r>
              <a:rPr kumimoji="1" lang="en-US" altLang="ja-JP" dirty="0">
                <a:solidFill>
                  <a:srgbClr val="FF0000"/>
                </a:solidFill>
                <a:latin typeface="游ゴシック Medium" panose="020B0500000000000000" pitchFamily="50" charset="-128"/>
                <a:ea typeface="游ゴシック Medium" panose="020B0500000000000000" pitchFamily="50" charset="-128"/>
              </a:rPr>
              <a:t>600m</a:t>
            </a:r>
            <a:r>
              <a:rPr kumimoji="1" lang="ja-JP" altLang="en-US" dirty="0">
                <a:solidFill>
                  <a:srgbClr val="FF0000"/>
                </a:solidFill>
                <a:latin typeface="游ゴシック Medium" panose="020B0500000000000000" pitchFamily="50" charset="-128"/>
                <a:ea typeface="游ゴシック Medium" panose="020B0500000000000000" pitchFamily="50" charset="-128"/>
              </a:rPr>
              <a:t>で，起伏があり，深い谷（金堀沢）がある地形</a:t>
            </a:r>
            <a:endParaRPr kumimoji="1" lang="en-US" altLang="ja-JP" dirty="0">
              <a:solidFill>
                <a:srgbClr val="FF0000"/>
              </a:solidFill>
              <a:latin typeface="游ゴシック Medium" panose="020B0500000000000000" pitchFamily="50" charset="-128"/>
              <a:ea typeface="游ゴシック Medium" panose="020B0500000000000000" pitchFamily="50" charset="-128"/>
            </a:endParaRPr>
          </a:p>
          <a:p>
            <a:pPr algn="ctr"/>
            <a:r>
              <a:rPr kumimoji="1" lang="ja-JP" altLang="en-US" dirty="0">
                <a:latin typeface="游ゴシック Medium" panose="020B0500000000000000" pitchFamily="50" charset="-128"/>
                <a:ea typeface="游ゴシック Medium" panose="020B0500000000000000" pitchFamily="50" charset="-128"/>
              </a:rPr>
              <a:t>（灰色の等高線は</a:t>
            </a:r>
            <a:r>
              <a:rPr kumimoji="1" lang="en-US" altLang="ja-JP" dirty="0">
                <a:latin typeface="游ゴシック Medium" panose="020B0500000000000000" pitchFamily="50" charset="-128"/>
                <a:ea typeface="游ゴシック Medium" panose="020B0500000000000000" pitchFamily="50" charset="-128"/>
              </a:rPr>
              <a:t>1m</a:t>
            </a:r>
            <a:r>
              <a:rPr kumimoji="1" lang="ja-JP" altLang="en-US" dirty="0">
                <a:latin typeface="游ゴシック Medium" panose="020B0500000000000000" pitchFamily="50" charset="-128"/>
                <a:ea typeface="游ゴシック Medium" panose="020B0500000000000000" pitchFamily="50" charset="-128"/>
              </a:rPr>
              <a:t>ごと，黒い等高線は</a:t>
            </a:r>
            <a:r>
              <a:rPr kumimoji="1" lang="en-US" altLang="ja-JP" dirty="0">
                <a:latin typeface="游ゴシック Medium" panose="020B0500000000000000" pitchFamily="50" charset="-128"/>
                <a:ea typeface="游ゴシック Medium" panose="020B0500000000000000" pitchFamily="50" charset="-128"/>
              </a:rPr>
              <a:t>10</a:t>
            </a:r>
            <a:r>
              <a:rPr kumimoji="1" lang="ja-JP" altLang="en-US" dirty="0">
                <a:latin typeface="游ゴシック Medium" panose="020B0500000000000000" pitchFamily="50" charset="-128"/>
                <a:ea typeface="游ゴシック Medium" panose="020B0500000000000000" pitchFamily="50" charset="-128"/>
              </a:rPr>
              <a:t>ｍごと，赤い等高線は</a:t>
            </a:r>
            <a:r>
              <a:rPr kumimoji="1" lang="en-US" altLang="ja-JP" dirty="0">
                <a:latin typeface="游ゴシック Medium" panose="020B0500000000000000" pitchFamily="50" charset="-128"/>
                <a:ea typeface="游ゴシック Medium" panose="020B0500000000000000" pitchFamily="50" charset="-128"/>
              </a:rPr>
              <a:t>100</a:t>
            </a:r>
            <a:r>
              <a:rPr kumimoji="1" lang="ja-JP" altLang="en-US" dirty="0">
                <a:latin typeface="游ゴシック Medium" panose="020B0500000000000000" pitchFamily="50" charset="-128"/>
                <a:ea typeface="游ゴシック Medium" panose="020B0500000000000000" pitchFamily="50" charset="-128"/>
              </a:rPr>
              <a:t>ｍごと）</a:t>
            </a:r>
          </a:p>
        </p:txBody>
      </p:sp>
    </p:spTree>
    <p:extLst>
      <p:ext uri="{BB962C8B-B14F-4D97-AF65-F5344CB8AC3E}">
        <p14:creationId xmlns:p14="http://schemas.microsoft.com/office/powerpoint/2010/main" val="24936593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0C72A-14A2-9E7D-A808-50018E2C5CB3}"/>
            </a:ext>
          </a:extLst>
        </p:cNvPr>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55705C35-0E8A-363E-0EB7-38EDCBD02CD2}"/>
              </a:ext>
            </a:extLst>
          </p:cNvPr>
          <p:cNvSpPr txBox="1"/>
          <p:nvPr/>
        </p:nvSpPr>
        <p:spPr>
          <a:xfrm>
            <a:off x="104863" y="144248"/>
            <a:ext cx="8934274"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3600" b="0" i="0" u="none" strike="noStrike" kern="120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mn-cs"/>
              </a:rPr>
              <a:t>5</a:t>
            </a:r>
            <a:r>
              <a:rPr kumimoji="0" lang="ja-JP" altLang="en-US" sz="3600" b="0" i="0" u="none" strike="noStrike" kern="120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mn-cs"/>
              </a:rPr>
              <a:t>月</a:t>
            </a:r>
            <a:r>
              <a:rPr kumimoji="0" lang="en-US" altLang="ja-JP" sz="3600" b="0" i="0" u="none" strike="noStrike" kern="120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mn-cs"/>
              </a:rPr>
              <a:t>9</a:t>
            </a:r>
            <a:r>
              <a:rPr kumimoji="0" lang="ja-JP" altLang="en-US" sz="3600" b="0" i="0" u="none" strike="noStrike" kern="120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mn-cs"/>
              </a:rPr>
              <a:t>日現地視察の柴崎コメント</a:t>
            </a:r>
            <a:r>
              <a:rPr lang="ja-JP" altLang="en-US" sz="3600" dirty="0">
                <a:solidFill>
                  <a:srgbClr val="0000FF"/>
                </a:solidFill>
                <a:latin typeface="ＭＳ Ｐゴシック" panose="020B0600070205080204" pitchFamily="50" charset="-128"/>
                <a:ea typeface="ＭＳ Ｐゴシック" panose="020B0600070205080204" pitchFamily="50" charset="-128"/>
              </a:rPr>
              <a:t>と</a:t>
            </a:r>
            <a:endParaRPr lang="en-US" altLang="ja-JP" sz="3600" dirty="0">
              <a:solidFill>
                <a:srgbClr val="0000FF"/>
              </a:solidFill>
              <a:latin typeface="ＭＳ Ｐゴシック" panose="020B0600070205080204" pitchFamily="50" charset="-128"/>
              <a:ea typeface="ＭＳ Ｐゴシック" panose="020B0600070205080204"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AC7</a:t>
            </a:r>
            <a:r>
              <a:rPr kumimoji="0" lang="ja-JP" altLang="en-US"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合同会社からの</a:t>
            </a:r>
            <a:r>
              <a:rPr kumimoji="0" lang="en-US" altLang="ja-JP"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7</a:t>
            </a:r>
            <a:r>
              <a:rPr kumimoji="0" lang="ja-JP" altLang="en-US"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月</a:t>
            </a:r>
            <a:r>
              <a:rPr kumimoji="0" lang="en-US" altLang="ja-JP"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22</a:t>
            </a:r>
            <a:r>
              <a:rPr kumimoji="0" lang="ja-JP" altLang="en-US"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日回答</a:t>
            </a:r>
          </a:p>
        </p:txBody>
      </p:sp>
      <p:sp>
        <p:nvSpPr>
          <p:cNvPr id="4" name="テキスト ボックス 3">
            <a:extLst>
              <a:ext uri="{FF2B5EF4-FFF2-40B4-BE49-F238E27FC236}">
                <a16:creationId xmlns:a16="http://schemas.microsoft.com/office/drawing/2014/main" id="{199226E1-0024-81CC-6E5E-8751B7EB6ACC}"/>
              </a:ext>
            </a:extLst>
          </p:cNvPr>
          <p:cNvSpPr txBox="1"/>
          <p:nvPr/>
        </p:nvSpPr>
        <p:spPr>
          <a:xfrm>
            <a:off x="249766" y="1397675"/>
            <a:ext cx="8644467" cy="923330"/>
          </a:xfrm>
          <a:prstGeom prst="rect">
            <a:avLst/>
          </a:prstGeom>
          <a:noFill/>
        </p:spPr>
        <p:txBody>
          <a:bodyPr wrap="square">
            <a:spAutoFit/>
          </a:bodyPr>
          <a:lstStyle/>
          <a:p>
            <a:r>
              <a:rPr lang="ja-JP" altLang="en-US" dirty="0">
                <a:solidFill>
                  <a:srgbClr val="0000FF"/>
                </a:solidFill>
                <a:latin typeface="ＭＳ ゴシック" panose="020B0609070205080204" pitchFamily="49" charset="-128"/>
                <a:ea typeface="ＭＳ ゴシック" panose="020B0609070205080204" pitchFamily="49" charset="-128"/>
              </a:rPr>
              <a:t>６）法面でガリ侵食が始まっている</a:t>
            </a:r>
          </a:p>
          <a:p>
            <a:r>
              <a:rPr lang="ja-JP" altLang="en-US" dirty="0">
                <a:latin typeface="ＭＳ ゴシック" panose="020B0609070205080204" pitchFamily="49" charset="-128"/>
                <a:ea typeface="ＭＳ ゴシック" panose="020B0609070205080204" pitchFamily="49" charset="-128"/>
              </a:rPr>
              <a:t>　次の写真のように、すでに法面ではガリ侵食が発生している。現場担当者に対策を聞いたところ、「見つけたら補修する」との不十分な返答だった。</a:t>
            </a:r>
          </a:p>
        </p:txBody>
      </p:sp>
      <p:sp>
        <p:nvSpPr>
          <p:cNvPr id="5" name="テキスト ボックス 4">
            <a:extLst>
              <a:ext uri="{FF2B5EF4-FFF2-40B4-BE49-F238E27FC236}">
                <a16:creationId xmlns:a16="http://schemas.microsoft.com/office/drawing/2014/main" id="{4E7B2875-EB42-56F5-FF17-F26FA63683B0}"/>
              </a:ext>
            </a:extLst>
          </p:cNvPr>
          <p:cNvSpPr txBox="1"/>
          <p:nvPr/>
        </p:nvSpPr>
        <p:spPr>
          <a:xfrm>
            <a:off x="104863" y="5971308"/>
            <a:ext cx="893427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3600" dirty="0">
                <a:solidFill>
                  <a:srgbClr val="FF0000"/>
                </a:solidFill>
                <a:latin typeface="ＭＳ Ｐゴシック" panose="020B0600070205080204" pitchFamily="50" charset="-128"/>
                <a:ea typeface="ＭＳ Ｐゴシック" panose="020B0600070205080204" pitchFamily="50" charset="-128"/>
              </a:rPr>
              <a:t>⇒</a:t>
            </a:r>
            <a:r>
              <a:rPr kumimoji="0" lang="en-US" altLang="ja-JP"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AC7</a:t>
            </a:r>
            <a:r>
              <a:rPr kumimoji="0" lang="ja-JP" altLang="en-US"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合同会社から回答なし</a:t>
            </a:r>
          </a:p>
        </p:txBody>
      </p:sp>
      <p:sp>
        <p:nvSpPr>
          <p:cNvPr id="6" name="テキスト ボックス 5">
            <a:extLst>
              <a:ext uri="{FF2B5EF4-FFF2-40B4-BE49-F238E27FC236}">
                <a16:creationId xmlns:a16="http://schemas.microsoft.com/office/drawing/2014/main" id="{7CF30677-85DF-AF95-DCB2-394C5DE7340F}"/>
              </a:ext>
            </a:extLst>
          </p:cNvPr>
          <p:cNvSpPr txBox="1"/>
          <p:nvPr/>
        </p:nvSpPr>
        <p:spPr>
          <a:xfrm>
            <a:off x="300567" y="5288544"/>
            <a:ext cx="3652868" cy="338554"/>
          </a:xfrm>
          <a:prstGeom prst="rect">
            <a:avLst/>
          </a:prstGeom>
          <a:noFill/>
        </p:spPr>
        <p:txBody>
          <a:bodyPr wrap="square">
            <a:spAutoFit/>
          </a:bodyPr>
          <a:lstStyle/>
          <a:p>
            <a:pPr algn="ctr"/>
            <a:r>
              <a:rPr lang="ja-JP" altLang="en-US" sz="1600" dirty="0">
                <a:latin typeface="ＭＳ ゴシック" panose="020B0609070205080204" pitchFamily="49" charset="-128"/>
                <a:ea typeface="ＭＳ ゴシック" panose="020B0609070205080204" pitchFamily="49" charset="-128"/>
              </a:rPr>
              <a:t>↑法面で発生しているガリ侵食。</a:t>
            </a:r>
          </a:p>
        </p:txBody>
      </p:sp>
      <p:sp>
        <p:nvSpPr>
          <p:cNvPr id="12" name="テキスト ボックス 11">
            <a:extLst>
              <a:ext uri="{FF2B5EF4-FFF2-40B4-BE49-F238E27FC236}">
                <a16:creationId xmlns:a16="http://schemas.microsoft.com/office/drawing/2014/main" id="{75E5CC52-EF27-5B8F-2C6A-F6DE32DF427E}"/>
              </a:ext>
            </a:extLst>
          </p:cNvPr>
          <p:cNvSpPr txBox="1"/>
          <p:nvPr/>
        </p:nvSpPr>
        <p:spPr>
          <a:xfrm>
            <a:off x="4388473" y="5263367"/>
            <a:ext cx="4454960" cy="584775"/>
          </a:xfrm>
          <a:prstGeom prst="rect">
            <a:avLst/>
          </a:prstGeom>
          <a:noFill/>
        </p:spPr>
        <p:txBody>
          <a:bodyPr wrap="square">
            <a:spAutoFit/>
          </a:bodyPr>
          <a:lstStyle/>
          <a:p>
            <a:r>
              <a:rPr lang="ja-JP" altLang="en-US" sz="1600" dirty="0">
                <a:latin typeface="ＭＳ ゴシック" panose="020B0609070205080204" pitchFamily="49" charset="-128"/>
                <a:ea typeface="ＭＳ ゴシック" panose="020B0609070205080204" pitchFamily="49" charset="-128"/>
              </a:rPr>
              <a:t>↑「宅地造成及び特定盛土等規制法による</a:t>
            </a:r>
            <a:endParaRPr lang="en-US" altLang="ja-JP" sz="1600" dirty="0">
              <a:latin typeface="ＭＳ ゴシック" panose="020B0609070205080204" pitchFamily="49" charset="-128"/>
              <a:ea typeface="ＭＳ ゴシック" panose="020B0609070205080204" pitchFamily="49" charset="-128"/>
            </a:endParaRPr>
          </a:p>
          <a:p>
            <a:r>
              <a:rPr lang="ja-JP" altLang="en-US" sz="1600" dirty="0">
                <a:latin typeface="ＭＳ ゴシック" panose="020B0609070205080204" pitchFamily="49" charset="-128"/>
                <a:ea typeface="ＭＳ ゴシック" panose="020B0609070205080204" pitchFamily="49" charset="-128"/>
              </a:rPr>
              <a:t>　　許可制度の手引き」より</a:t>
            </a:r>
          </a:p>
        </p:txBody>
      </p:sp>
      <p:pic>
        <p:nvPicPr>
          <p:cNvPr id="2" name="図 1">
            <a:extLst>
              <a:ext uri="{FF2B5EF4-FFF2-40B4-BE49-F238E27FC236}">
                <a16:creationId xmlns:a16="http://schemas.microsoft.com/office/drawing/2014/main" id="{637E4B43-D8B8-D18B-FE35-EF3D45479E08}"/>
              </a:ext>
            </a:extLst>
          </p:cNvPr>
          <p:cNvPicPr>
            <a:picLocks noChangeAspect="1"/>
          </p:cNvPicPr>
          <p:nvPr/>
        </p:nvPicPr>
        <p:blipFill>
          <a:blip r:embed="rId2"/>
          <a:stretch>
            <a:fillRect/>
          </a:stretch>
        </p:blipFill>
        <p:spPr>
          <a:xfrm>
            <a:off x="281169" y="2444171"/>
            <a:ext cx="3672266" cy="2760245"/>
          </a:xfrm>
          <a:prstGeom prst="rect">
            <a:avLst/>
          </a:prstGeom>
        </p:spPr>
      </p:pic>
      <p:sp>
        <p:nvSpPr>
          <p:cNvPr id="13" name="テキスト ボックス 12">
            <a:extLst>
              <a:ext uri="{FF2B5EF4-FFF2-40B4-BE49-F238E27FC236}">
                <a16:creationId xmlns:a16="http://schemas.microsoft.com/office/drawing/2014/main" id="{1A954420-0748-B532-55B6-62A74CD40F05}"/>
              </a:ext>
            </a:extLst>
          </p:cNvPr>
          <p:cNvSpPr txBox="1"/>
          <p:nvPr/>
        </p:nvSpPr>
        <p:spPr>
          <a:xfrm>
            <a:off x="4159623" y="2650612"/>
            <a:ext cx="4879514" cy="2308324"/>
          </a:xfrm>
          <a:prstGeom prst="rect">
            <a:avLst/>
          </a:prstGeom>
          <a:noFill/>
          <a:ln w="12700">
            <a:solidFill>
              <a:schemeClr val="tx1"/>
            </a:solidFill>
          </a:ln>
        </p:spPr>
        <p:txBody>
          <a:bodyPr wrap="square">
            <a:spAutoFit/>
          </a:bodyPr>
          <a:lstStyle/>
          <a:p>
            <a:r>
              <a:rPr lang="ja-JP" altLang="en-US" dirty="0">
                <a:latin typeface="ＭＳ ゴシック" panose="020B0609070205080204" pitchFamily="49" charset="-128"/>
                <a:ea typeface="ＭＳ ゴシック" panose="020B0609070205080204" pitchFamily="49" charset="-128"/>
              </a:rPr>
              <a:t>「エ　のり面が侵食に弱い土質である場合」</a:t>
            </a:r>
          </a:p>
          <a:p>
            <a:endParaRPr lang="en-US" altLang="ja-JP" dirty="0">
              <a:latin typeface="ＭＳ ゴシック" panose="020B0609070205080204" pitchFamily="49" charset="-128"/>
              <a:ea typeface="ＭＳ ゴシック" panose="020B0609070205080204" pitchFamily="49" charset="-128"/>
            </a:endParaRPr>
          </a:p>
          <a:p>
            <a:r>
              <a:rPr lang="ja-JP" altLang="en-US" dirty="0">
                <a:latin typeface="ＭＳ ゴシック" panose="020B0609070205080204" pitchFamily="49" charset="-128"/>
                <a:ea typeface="ＭＳ ゴシック" panose="020B0609070205080204" pitchFamily="49" charset="-128"/>
              </a:rPr>
              <a:t>砂質土からなるのり面は、</a:t>
            </a:r>
            <a:r>
              <a:rPr lang="ja-JP" altLang="en-US" u="sng" dirty="0">
                <a:latin typeface="ＭＳ ゴシック" panose="020B0609070205080204" pitchFamily="49" charset="-128"/>
                <a:ea typeface="ＭＳ ゴシック" panose="020B0609070205080204" pitchFamily="49" charset="-128"/>
              </a:rPr>
              <a:t>表面流水による侵食に特に弱く、落石、崩壊及び土砂の流出が生じる場合が多い</a:t>
            </a:r>
            <a:r>
              <a:rPr lang="ja-JP" altLang="en-US" dirty="0">
                <a:latin typeface="ＭＳ ゴシック" panose="020B0609070205080204" pitchFamily="49" charset="-128"/>
                <a:ea typeface="ＭＳ ゴシック" panose="020B0609070205080204" pitchFamily="49" charset="-128"/>
              </a:rPr>
              <a:t>ので、地山の固結度及び粒度に応じ適切なのり面勾配とするとともに、</a:t>
            </a:r>
            <a:r>
              <a:rPr lang="ja-JP" altLang="en-US" u="sng" dirty="0">
                <a:latin typeface="ＭＳ ゴシック" panose="020B0609070205080204" pitchFamily="49" charset="-128"/>
                <a:ea typeface="ＭＳ ゴシック" panose="020B0609070205080204" pitchFamily="49" charset="-128"/>
              </a:rPr>
              <a:t>のり面全体の排水等に十分配慮</a:t>
            </a:r>
            <a:r>
              <a:rPr lang="ja-JP" altLang="en-US" dirty="0">
                <a:latin typeface="ＭＳ ゴシック" panose="020B0609070205080204" pitchFamily="49" charset="-128"/>
                <a:ea typeface="ＭＳ ゴシック" panose="020B0609070205080204" pitchFamily="49" charset="-128"/>
              </a:rPr>
              <a:t>する必要があります。</a:t>
            </a:r>
          </a:p>
        </p:txBody>
      </p:sp>
    </p:spTree>
    <p:extLst>
      <p:ext uri="{BB962C8B-B14F-4D97-AF65-F5344CB8AC3E}">
        <p14:creationId xmlns:p14="http://schemas.microsoft.com/office/powerpoint/2010/main" val="23418404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0E77D-7424-EC6F-4C66-672B7084249E}"/>
            </a:ext>
          </a:extLst>
        </p:cNvPr>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6224FD6F-8EFC-E8A5-95A0-E2A00C584DBF}"/>
              </a:ext>
            </a:extLst>
          </p:cNvPr>
          <p:cNvSpPr txBox="1"/>
          <p:nvPr/>
        </p:nvSpPr>
        <p:spPr>
          <a:xfrm>
            <a:off x="104863" y="144248"/>
            <a:ext cx="8934274"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3600" b="0" i="0" u="none" strike="noStrike" kern="120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mn-cs"/>
              </a:rPr>
              <a:t>5</a:t>
            </a:r>
            <a:r>
              <a:rPr kumimoji="0" lang="ja-JP" altLang="en-US" sz="3600" b="0" i="0" u="none" strike="noStrike" kern="120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mn-cs"/>
              </a:rPr>
              <a:t>月</a:t>
            </a:r>
            <a:r>
              <a:rPr kumimoji="0" lang="en-US" altLang="ja-JP" sz="3600" b="0" i="0" u="none" strike="noStrike" kern="120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mn-cs"/>
              </a:rPr>
              <a:t>9</a:t>
            </a:r>
            <a:r>
              <a:rPr kumimoji="0" lang="ja-JP" altLang="en-US" sz="3600" b="0" i="0" u="none" strike="noStrike" kern="120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mn-cs"/>
              </a:rPr>
              <a:t>日現地視察の柴崎コメント</a:t>
            </a:r>
            <a:r>
              <a:rPr lang="ja-JP" altLang="en-US" sz="3600" dirty="0">
                <a:solidFill>
                  <a:srgbClr val="0000FF"/>
                </a:solidFill>
                <a:latin typeface="ＭＳ Ｐゴシック" panose="020B0600070205080204" pitchFamily="50" charset="-128"/>
                <a:ea typeface="ＭＳ Ｐゴシック" panose="020B0600070205080204" pitchFamily="50" charset="-128"/>
              </a:rPr>
              <a:t>と</a:t>
            </a:r>
            <a:endParaRPr lang="en-US" altLang="ja-JP" sz="3600" dirty="0">
              <a:solidFill>
                <a:srgbClr val="0000FF"/>
              </a:solidFill>
              <a:latin typeface="ＭＳ Ｐゴシック" panose="020B0600070205080204" pitchFamily="50" charset="-128"/>
              <a:ea typeface="ＭＳ Ｐゴシック" panose="020B0600070205080204"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AC7</a:t>
            </a:r>
            <a:r>
              <a:rPr kumimoji="0" lang="ja-JP" altLang="en-US"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合同会社からの</a:t>
            </a:r>
            <a:r>
              <a:rPr kumimoji="0" lang="en-US" altLang="ja-JP"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7</a:t>
            </a:r>
            <a:r>
              <a:rPr kumimoji="0" lang="ja-JP" altLang="en-US"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月</a:t>
            </a:r>
            <a:r>
              <a:rPr kumimoji="0" lang="en-US" altLang="ja-JP"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22</a:t>
            </a:r>
            <a:r>
              <a:rPr kumimoji="0" lang="ja-JP" altLang="en-US"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日回答</a:t>
            </a:r>
          </a:p>
        </p:txBody>
      </p:sp>
      <p:sp>
        <p:nvSpPr>
          <p:cNvPr id="4" name="テキスト ボックス 3">
            <a:extLst>
              <a:ext uri="{FF2B5EF4-FFF2-40B4-BE49-F238E27FC236}">
                <a16:creationId xmlns:a16="http://schemas.microsoft.com/office/drawing/2014/main" id="{CA8FFD37-9548-B880-971D-5C97F78FFB89}"/>
              </a:ext>
            </a:extLst>
          </p:cNvPr>
          <p:cNvSpPr txBox="1"/>
          <p:nvPr/>
        </p:nvSpPr>
        <p:spPr>
          <a:xfrm>
            <a:off x="249766" y="1308025"/>
            <a:ext cx="8644467" cy="1200329"/>
          </a:xfrm>
          <a:prstGeom prst="rect">
            <a:avLst/>
          </a:prstGeom>
          <a:noFill/>
        </p:spPr>
        <p:txBody>
          <a:bodyPr wrap="square">
            <a:spAutoFit/>
          </a:bodyPr>
          <a:lstStyle/>
          <a:p>
            <a:r>
              <a:rPr lang="ja-JP" altLang="en-US" dirty="0">
                <a:solidFill>
                  <a:srgbClr val="0000FF"/>
                </a:solidFill>
                <a:latin typeface="ＭＳ ゴシック" panose="020B0609070205080204" pitchFamily="49" charset="-128"/>
                <a:ea typeface="ＭＳ ゴシック" panose="020B0609070205080204" pitchFamily="49" charset="-128"/>
              </a:rPr>
              <a:t>７）法面から地下水が湧出している</a:t>
            </a:r>
          </a:p>
          <a:p>
            <a:r>
              <a:rPr lang="ja-JP" altLang="en-US" dirty="0">
                <a:latin typeface="ＭＳ ゴシック" panose="020B0609070205080204" pitchFamily="49" charset="-128"/>
                <a:ea typeface="ＭＳ ゴシック" panose="020B0609070205080204" pitchFamily="49" charset="-128"/>
              </a:rPr>
              <a:t>　下の写真のように、法面から地下水が湧出している。雨が多い時期には湧出量が増える可能性があり、法面の保全のためにも対策が必要である。しかし、現時点では何の対策も施されていない。</a:t>
            </a:r>
          </a:p>
        </p:txBody>
      </p:sp>
      <p:sp>
        <p:nvSpPr>
          <p:cNvPr id="5" name="テキスト ボックス 4">
            <a:extLst>
              <a:ext uri="{FF2B5EF4-FFF2-40B4-BE49-F238E27FC236}">
                <a16:creationId xmlns:a16="http://schemas.microsoft.com/office/drawing/2014/main" id="{6258C674-C7D8-BD17-2D2F-A6DBFBD71511}"/>
              </a:ext>
            </a:extLst>
          </p:cNvPr>
          <p:cNvSpPr txBox="1"/>
          <p:nvPr/>
        </p:nvSpPr>
        <p:spPr>
          <a:xfrm>
            <a:off x="3917642" y="2313708"/>
            <a:ext cx="5051263"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3600" dirty="0">
                <a:solidFill>
                  <a:srgbClr val="FF0000"/>
                </a:solidFill>
                <a:latin typeface="ＭＳ Ｐゴシック" panose="020B0600070205080204" pitchFamily="50" charset="-128"/>
                <a:ea typeface="ＭＳ Ｐゴシック" panose="020B0600070205080204" pitchFamily="50" charset="-128"/>
              </a:rPr>
              <a:t>⇒</a:t>
            </a:r>
            <a:r>
              <a:rPr kumimoji="0" lang="en-US" altLang="ja-JP"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AC7</a:t>
            </a:r>
            <a:r>
              <a:rPr kumimoji="0" lang="ja-JP" altLang="en-US"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合同会社から</a:t>
            </a:r>
            <a:endParaRPr kumimoji="0" lang="en-US" altLang="ja-JP"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回答あり</a:t>
            </a:r>
          </a:p>
        </p:txBody>
      </p:sp>
      <p:sp>
        <p:nvSpPr>
          <p:cNvPr id="6" name="テキスト ボックス 5">
            <a:extLst>
              <a:ext uri="{FF2B5EF4-FFF2-40B4-BE49-F238E27FC236}">
                <a16:creationId xmlns:a16="http://schemas.microsoft.com/office/drawing/2014/main" id="{FBED8FF2-7ED8-7210-AE89-8697C1428BF2}"/>
              </a:ext>
            </a:extLst>
          </p:cNvPr>
          <p:cNvSpPr txBox="1"/>
          <p:nvPr/>
        </p:nvSpPr>
        <p:spPr>
          <a:xfrm>
            <a:off x="190102" y="5220142"/>
            <a:ext cx="3652868" cy="338554"/>
          </a:xfrm>
          <a:prstGeom prst="rect">
            <a:avLst/>
          </a:prstGeom>
          <a:noFill/>
        </p:spPr>
        <p:txBody>
          <a:bodyPr wrap="square">
            <a:spAutoFit/>
          </a:bodyPr>
          <a:lstStyle/>
          <a:p>
            <a:pPr algn="ctr"/>
            <a:r>
              <a:rPr lang="ja-JP" altLang="en-US" sz="1600" dirty="0">
                <a:latin typeface="ＭＳ ゴシック" panose="020B0609070205080204" pitchFamily="49" charset="-128"/>
                <a:ea typeface="ＭＳ ゴシック" panose="020B0609070205080204" pitchFamily="49" charset="-128"/>
              </a:rPr>
              <a:t>↑法面からの地下水の湧出</a:t>
            </a:r>
          </a:p>
        </p:txBody>
      </p:sp>
      <p:pic>
        <p:nvPicPr>
          <p:cNvPr id="3" name="図 2">
            <a:extLst>
              <a:ext uri="{FF2B5EF4-FFF2-40B4-BE49-F238E27FC236}">
                <a16:creationId xmlns:a16="http://schemas.microsoft.com/office/drawing/2014/main" id="{E59724C8-8FBE-F885-CF04-663322672656}"/>
              </a:ext>
            </a:extLst>
          </p:cNvPr>
          <p:cNvPicPr>
            <a:picLocks noChangeAspect="1"/>
          </p:cNvPicPr>
          <p:nvPr/>
        </p:nvPicPr>
        <p:blipFill>
          <a:blip r:embed="rId2"/>
          <a:stretch>
            <a:fillRect/>
          </a:stretch>
        </p:blipFill>
        <p:spPr>
          <a:xfrm>
            <a:off x="334385" y="2650612"/>
            <a:ext cx="3583257" cy="2486649"/>
          </a:xfrm>
          <a:prstGeom prst="rect">
            <a:avLst/>
          </a:prstGeom>
        </p:spPr>
      </p:pic>
      <p:sp>
        <p:nvSpPr>
          <p:cNvPr id="8" name="テキスト ボックス 7">
            <a:extLst>
              <a:ext uri="{FF2B5EF4-FFF2-40B4-BE49-F238E27FC236}">
                <a16:creationId xmlns:a16="http://schemas.microsoft.com/office/drawing/2014/main" id="{81B0F2E7-47D1-1A92-0797-FBCE8C20D40D}"/>
              </a:ext>
            </a:extLst>
          </p:cNvPr>
          <p:cNvSpPr txBox="1"/>
          <p:nvPr/>
        </p:nvSpPr>
        <p:spPr>
          <a:xfrm>
            <a:off x="4107321" y="3559838"/>
            <a:ext cx="4861584" cy="3231654"/>
          </a:xfrm>
          <a:prstGeom prst="rect">
            <a:avLst/>
          </a:prstGeom>
          <a:noFill/>
        </p:spPr>
        <p:txBody>
          <a:bodyPr wrap="square">
            <a:spAutoFit/>
          </a:bodyPr>
          <a:lstStyle/>
          <a:p>
            <a:r>
              <a:rPr lang="ja-JP" altLang="en-US" dirty="0">
                <a:solidFill>
                  <a:srgbClr val="FF0000"/>
                </a:solidFill>
                <a:latin typeface="ＭＳ ゴシック" panose="020B0609070205080204" pitchFamily="49" charset="-128"/>
                <a:ea typeface="ＭＳ ゴシック" panose="020B0609070205080204" pitchFamily="49" charset="-128"/>
              </a:rPr>
              <a:t>・現在，にじみ出る程度のごく少量にとどまっている．</a:t>
            </a:r>
            <a:endParaRPr lang="en-US" altLang="ja-JP" dirty="0">
              <a:solidFill>
                <a:srgbClr val="FF0000"/>
              </a:solidFill>
              <a:latin typeface="ＭＳ ゴシック" panose="020B0609070205080204" pitchFamily="49" charset="-128"/>
              <a:ea typeface="ＭＳ ゴシック" panose="020B0609070205080204" pitchFamily="49" charset="-128"/>
            </a:endParaRPr>
          </a:p>
          <a:p>
            <a:r>
              <a:rPr lang="ja-JP" altLang="en-US" dirty="0">
                <a:solidFill>
                  <a:srgbClr val="FF0000"/>
                </a:solidFill>
                <a:latin typeface="ＭＳ ゴシック" panose="020B0609070205080204" pitchFamily="49" charset="-128"/>
                <a:ea typeface="ＭＳ ゴシック" panose="020B0609070205080204" pitchFamily="49" charset="-128"/>
              </a:rPr>
              <a:t>・顕著な流出は確認されず，経過観察を継続．</a:t>
            </a:r>
            <a:endParaRPr lang="en-US" altLang="ja-JP" dirty="0">
              <a:solidFill>
                <a:srgbClr val="FF0000"/>
              </a:solidFill>
              <a:latin typeface="ＭＳ ゴシック" panose="020B0609070205080204" pitchFamily="49" charset="-128"/>
              <a:ea typeface="ＭＳ ゴシック" panose="020B0609070205080204" pitchFamily="49" charset="-128"/>
            </a:endParaRPr>
          </a:p>
          <a:p>
            <a:r>
              <a:rPr lang="ja-JP" altLang="en-US" dirty="0">
                <a:solidFill>
                  <a:srgbClr val="FF0000"/>
                </a:solidFill>
                <a:latin typeface="ＭＳ ゴシック" panose="020B0609070205080204" pitchFamily="49" charset="-128"/>
                <a:ea typeface="ＭＳ ゴシック" panose="020B0609070205080204" pitchFamily="49" charset="-128"/>
              </a:rPr>
              <a:t>・流出量が増加した場合には法面湧水処理概要図を基本に対応．</a:t>
            </a:r>
            <a:endParaRPr lang="en-US" altLang="ja-JP" dirty="0">
              <a:solidFill>
                <a:srgbClr val="FF0000"/>
              </a:solidFill>
              <a:latin typeface="ＭＳ ゴシック" panose="020B0609070205080204" pitchFamily="49" charset="-128"/>
              <a:ea typeface="ＭＳ ゴシック" panose="020B0609070205080204" pitchFamily="49" charset="-128"/>
            </a:endParaRPr>
          </a:p>
          <a:p>
            <a:endParaRPr lang="en-US" altLang="ja-JP" dirty="0">
              <a:solidFill>
                <a:srgbClr val="FF0000"/>
              </a:solidFill>
              <a:latin typeface="ＭＳ ゴシック" panose="020B0609070205080204" pitchFamily="49" charset="-128"/>
              <a:ea typeface="ＭＳ ゴシック" panose="020B0609070205080204" pitchFamily="49" charset="-128"/>
            </a:endParaRPr>
          </a:p>
          <a:p>
            <a:pPr algn="ctr"/>
            <a:r>
              <a:rPr lang="ja-JP" altLang="en-US" sz="3200" dirty="0">
                <a:solidFill>
                  <a:srgbClr val="FF0000"/>
                </a:solidFill>
                <a:highlight>
                  <a:srgbClr val="FFFF00"/>
                </a:highlight>
                <a:latin typeface="ＭＳ ゴシック" panose="020B0609070205080204" pitchFamily="49" charset="-128"/>
                <a:ea typeface="ＭＳ ゴシック" panose="020B0609070205080204" pitchFamily="49" charset="-128"/>
              </a:rPr>
              <a:t>回答書に「モノドレン」のカタログを</a:t>
            </a:r>
            <a:endParaRPr lang="en-US" altLang="ja-JP" sz="3200" dirty="0">
              <a:solidFill>
                <a:srgbClr val="FF0000"/>
              </a:solidFill>
              <a:highlight>
                <a:srgbClr val="FFFF00"/>
              </a:highlight>
              <a:latin typeface="ＭＳ ゴシック" panose="020B0609070205080204" pitchFamily="49" charset="-128"/>
              <a:ea typeface="ＭＳ ゴシック" panose="020B0609070205080204" pitchFamily="49" charset="-128"/>
            </a:endParaRPr>
          </a:p>
          <a:p>
            <a:pPr algn="ctr"/>
            <a:r>
              <a:rPr lang="ja-JP" altLang="en-US" sz="3200" dirty="0">
                <a:solidFill>
                  <a:srgbClr val="FF0000"/>
                </a:solidFill>
                <a:highlight>
                  <a:srgbClr val="FFFF00"/>
                </a:highlight>
                <a:latin typeface="ＭＳ ゴシック" panose="020B0609070205080204" pitchFamily="49" charset="-128"/>
                <a:ea typeface="ＭＳ ゴシック" panose="020B0609070205080204" pitchFamily="49" charset="-128"/>
              </a:rPr>
              <a:t>８ページも掲載</a:t>
            </a:r>
            <a:endParaRPr lang="en-US" altLang="ja-JP" sz="3200" dirty="0">
              <a:solidFill>
                <a:srgbClr val="FF0000"/>
              </a:solidFill>
              <a:highlight>
                <a:srgbClr val="FFFF00"/>
              </a:highlight>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4771141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83B6C-9F83-59FB-D250-8045D0CE3AB6}"/>
            </a:ext>
          </a:extLst>
        </p:cNvPr>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4E2E6F00-31D5-ABC3-F897-0EAC0B44B3F8}"/>
              </a:ext>
            </a:extLst>
          </p:cNvPr>
          <p:cNvSpPr txBox="1"/>
          <p:nvPr/>
        </p:nvSpPr>
        <p:spPr>
          <a:xfrm>
            <a:off x="104863" y="144248"/>
            <a:ext cx="8934274"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3600" b="0" i="0" u="none" strike="noStrike" kern="120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mn-cs"/>
              </a:rPr>
              <a:t>5</a:t>
            </a:r>
            <a:r>
              <a:rPr kumimoji="0" lang="ja-JP" altLang="en-US" sz="3600" b="0" i="0" u="none" strike="noStrike" kern="120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mn-cs"/>
              </a:rPr>
              <a:t>月</a:t>
            </a:r>
            <a:r>
              <a:rPr kumimoji="0" lang="en-US" altLang="ja-JP" sz="3600" b="0" i="0" u="none" strike="noStrike" kern="120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mn-cs"/>
              </a:rPr>
              <a:t>9</a:t>
            </a:r>
            <a:r>
              <a:rPr kumimoji="0" lang="ja-JP" altLang="en-US" sz="3600" b="0" i="0" u="none" strike="noStrike" kern="120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mn-cs"/>
              </a:rPr>
              <a:t>日現地視察の柴崎コメント</a:t>
            </a:r>
            <a:r>
              <a:rPr lang="ja-JP" altLang="en-US" sz="3600" dirty="0">
                <a:solidFill>
                  <a:srgbClr val="0000FF"/>
                </a:solidFill>
                <a:latin typeface="ＭＳ Ｐゴシック" panose="020B0600070205080204" pitchFamily="50" charset="-128"/>
                <a:ea typeface="ＭＳ Ｐゴシック" panose="020B0600070205080204" pitchFamily="50" charset="-128"/>
              </a:rPr>
              <a:t>と</a:t>
            </a:r>
            <a:endParaRPr lang="en-US" altLang="ja-JP" sz="3600" dirty="0">
              <a:solidFill>
                <a:srgbClr val="0000FF"/>
              </a:solidFill>
              <a:latin typeface="ＭＳ Ｐゴシック" panose="020B0600070205080204" pitchFamily="50" charset="-128"/>
              <a:ea typeface="ＭＳ Ｐゴシック" panose="020B0600070205080204"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AC7</a:t>
            </a:r>
            <a:r>
              <a:rPr kumimoji="0" lang="ja-JP" altLang="en-US"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合同会社からの</a:t>
            </a:r>
            <a:r>
              <a:rPr kumimoji="0" lang="en-US" altLang="ja-JP"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7</a:t>
            </a:r>
            <a:r>
              <a:rPr kumimoji="0" lang="ja-JP" altLang="en-US"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月</a:t>
            </a:r>
            <a:r>
              <a:rPr kumimoji="0" lang="en-US" altLang="ja-JP"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22</a:t>
            </a:r>
            <a:r>
              <a:rPr kumimoji="0" lang="ja-JP" altLang="en-US"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日回答</a:t>
            </a:r>
          </a:p>
        </p:txBody>
      </p:sp>
      <p:sp>
        <p:nvSpPr>
          <p:cNvPr id="4" name="テキスト ボックス 3">
            <a:extLst>
              <a:ext uri="{FF2B5EF4-FFF2-40B4-BE49-F238E27FC236}">
                <a16:creationId xmlns:a16="http://schemas.microsoft.com/office/drawing/2014/main" id="{977F0667-6702-1FFF-9090-053F30AF0B5C}"/>
              </a:ext>
            </a:extLst>
          </p:cNvPr>
          <p:cNvSpPr txBox="1"/>
          <p:nvPr/>
        </p:nvSpPr>
        <p:spPr>
          <a:xfrm>
            <a:off x="249766" y="1308025"/>
            <a:ext cx="8644467" cy="1477328"/>
          </a:xfrm>
          <a:prstGeom prst="rect">
            <a:avLst/>
          </a:prstGeom>
          <a:noFill/>
        </p:spPr>
        <p:txBody>
          <a:bodyPr wrap="square">
            <a:spAutoFit/>
          </a:bodyPr>
          <a:lstStyle/>
          <a:p>
            <a:r>
              <a:rPr lang="ja-JP" altLang="en-US" dirty="0">
                <a:solidFill>
                  <a:srgbClr val="0000FF"/>
                </a:solidFill>
                <a:latin typeface="ＭＳ ゴシック" panose="020B0609070205080204" pitchFamily="49" charset="-128"/>
                <a:ea typeface="ＭＳ ゴシック" panose="020B0609070205080204" pitchFamily="49" charset="-128"/>
              </a:rPr>
              <a:t>８）排水溝連結部の施工が杜撰である</a:t>
            </a:r>
          </a:p>
          <a:p>
            <a:r>
              <a:rPr lang="ja-JP" altLang="en-US" dirty="0">
                <a:latin typeface="ＭＳ ゴシック" panose="020B0609070205080204" pitchFamily="49" charset="-128"/>
                <a:ea typeface="ＭＳ ゴシック" panose="020B0609070205080204" pitchFamily="49" charset="-128"/>
              </a:rPr>
              <a:t>　排水溝の連結部の施工が杜撰である。縦排水路と横排水路の連結点・屈曲点・勾配急変点には、集水桝等を設置し、排水が溢れないように注意する必要があるが、それが無い。すでに排水溝に土砂が流入しており、連結部が土砂で埋没する可能性がある。</a:t>
            </a:r>
          </a:p>
        </p:txBody>
      </p:sp>
      <p:sp>
        <p:nvSpPr>
          <p:cNvPr id="5" name="テキスト ボックス 4">
            <a:extLst>
              <a:ext uri="{FF2B5EF4-FFF2-40B4-BE49-F238E27FC236}">
                <a16:creationId xmlns:a16="http://schemas.microsoft.com/office/drawing/2014/main" id="{62567982-EFCC-5373-0770-1A700F791F49}"/>
              </a:ext>
            </a:extLst>
          </p:cNvPr>
          <p:cNvSpPr txBox="1"/>
          <p:nvPr/>
        </p:nvSpPr>
        <p:spPr>
          <a:xfrm>
            <a:off x="3917642" y="2412323"/>
            <a:ext cx="5051263"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3600" dirty="0">
                <a:solidFill>
                  <a:srgbClr val="FF0000"/>
                </a:solidFill>
                <a:latin typeface="ＭＳ Ｐゴシック" panose="020B0600070205080204" pitchFamily="50" charset="-128"/>
                <a:ea typeface="ＭＳ Ｐゴシック" panose="020B0600070205080204" pitchFamily="50" charset="-128"/>
              </a:rPr>
              <a:t>⇒</a:t>
            </a:r>
            <a:r>
              <a:rPr kumimoji="0" lang="en-US" altLang="ja-JP"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AC7</a:t>
            </a:r>
            <a:r>
              <a:rPr kumimoji="0" lang="ja-JP" altLang="en-US"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合同会社から</a:t>
            </a:r>
            <a:endParaRPr kumimoji="0" lang="en-US" altLang="ja-JP"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回答あり</a:t>
            </a:r>
          </a:p>
        </p:txBody>
      </p:sp>
      <p:sp>
        <p:nvSpPr>
          <p:cNvPr id="6" name="テキスト ボックス 5">
            <a:extLst>
              <a:ext uri="{FF2B5EF4-FFF2-40B4-BE49-F238E27FC236}">
                <a16:creationId xmlns:a16="http://schemas.microsoft.com/office/drawing/2014/main" id="{18A43A57-3EF6-4E05-E984-7838E634152B}"/>
              </a:ext>
            </a:extLst>
          </p:cNvPr>
          <p:cNvSpPr txBox="1"/>
          <p:nvPr/>
        </p:nvSpPr>
        <p:spPr>
          <a:xfrm>
            <a:off x="278109" y="4777354"/>
            <a:ext cx="3652868" cy="338554"/>
          </a:xfrm>
          <a:prstGeom prst="rect">
            <a:avLst/>
          </a:prstGeom>
          <a:noFill/>
        </p:spPr>
        <p:txBody>
          <a:bodyPr wrap="square">
            <a:spAutoFit/>
          </a:bodyPr>
          <a:lstStyle/>
          <a:p>
            <a:pPr algn="ctr"/>
            <a:r>
              <a:rPr lang="ja-JP" altLang="en-US" sz="1600" dirty="0">
                <a:latin typeface="ＭＳ ゴシック" panose="020B0609070205080204" pitchFamily="49" charset="-128"/>
                <a:ea typeface="ＭＳ ゴシック" panose="020B0609070205080204" pitchFamily="49" charset="-128"/>
              </a:rPr>
              <a:t>↑連結部に集水桝が無い</a:t>
            </a:r>
          </a:p>
        </p:txBody>
      </p:sp>
      <p:sp>
        <p:nvSpPr>
          <p:cNvPr id="8" name="テキスト ボックス 7">
            <a:extLst>
              <a:ext uri="{FF2B5EF4-FFF2-40B4-BE49-F238E27FC236}">
                <a16:creationId xmlns:a16="http://schemas.microsoft.com/office/drawing/2014/main" id="{CFF680B2-99B2-DDC5-9876-EE72880DCBA9}"/>
              </a:ext>
            </a:extLst>
          </p:cNvPr>
          <p:cNvSpPr txBox="1"/>
          <p:nvPr/>
        </p:nvSpPr>
        <p:spPr>
          <a:xfrm>
            <a:off x="4107321" y="3559838"/>
            <a:ext cx="4861584" cy="369332"/>
          </a:xfrm>
          <a:prstGeom prst="rect">
            <a:avLst/>
          </a:prstGeom>
          <a:noFill/>
        </p:spPr>
        <p:txBody>
          <a:bodyPr wrap="square">
            <a:spAutoFit/>
          </a:bodyPr>
          <a:lstStyle/>
          <a:p>
            <a:r>
              <a:rPr lang="ja-JP" altLang="en-US" dirty="0">
                <a:solidFill>
                  <a:srgbClr val="FF0000"/>
                </a:solidFill>
                <a:latin typeface="ＭＳ ゴシック" panose="020B0609070205080204" pitchFamily="49" charset="-128"/>
                <a:ea typeface="ＭＳ ゴシック" panose="020B0609070205080204" pitchFamily="49" charset="-128"/>
              </a:rPr>
              <a:t>・</a:t>
            </a:r>
            <a:r>
              <a:rPr lang="en-US" altLang="ja-JP" dirty="0">
                <a:solidFill>
                  <a:srgbClr val="FF0000"/>
                </a:solidFill>
                <a:latin typeface="ＭＳ ゴシック" panose="020B0609070205080204" pitchFamily="49" charset="-128"/>
                <a:ea typeface="ＭＳ ゴシック" panose="020B0609070205080204" pitchFamily="49" charset="-128"/>
              </a:rPr>
              <a:t>4</a:t>
            </a:r>
            <a:r>
              <a:rPr lang="ja-JP" altLang="en-US" dirty="0">
                <a:solidFill>
                  <a:srgbClr val="FF0000"/>
                </a:solidFill>
                <a:latin typeface="ＭＳ ゴシック" panose="020B0609070205080204" pitchFamily="49" charset="-128"/>
                <a:ea typeface="ＭＳ ゴシック" panose="020B0609070205080204" pitchFamily="49" charset="-128"/>
              </a:rPr>
              <a:t>辺開口の</a:t>
            </a:r>
            <a:r>
              <a:rPr lang="en-US" altLang="ja-JP" dirty="0">
                <a:solidFill>
                  <a:srgbClr val="FF0000"/>
                </a:solidFill>
                <a:latin typeface="ＭＳ ゴシック" panose="020B0609070205080204" pitchFamily="49" charset="-128"/>
                <a:ea typeface="ＭＳ ゴシック" panose="020B0609070205080204" pitchFamily="49" charset="-128"/>
              </a:rPr>
              <a:t>FS600</a:t>
            </a:r>
            <a:r>
              <a:rPr lang="ja-JP" altLang="en-US" dirty="0">
                <a:solidFill>
                  <a:srgbClr val="FF0000"/>
                </a:solidFill>
                <a:latin typeface="ＭＳ ゴシック" panose="020B0609070205080204" pitchFamily="49" charset="-128"/>
                <a:ea typeface="ＭＳ ゴシック" panose="020B0609070205080204" pitchFamily="49" charset="-128"/>
              </a:rPr>
              <a:t>集水桝を設置と回答．</a:t>
            </a:r>
            <a:endParaRPr lang="en-US" altLang="ja-JP" dirty="0">
              <a:solidFill>
                <a:srgbClr val="FF0000"/>
              </a:solidFill>
              <a:latin typeface="ＭＳ ゴシック" panose="020B0609070205080204" pitchFamily="49" charset="-128"/>
              <a:ea typeface="ＭＳ ゴシック" panose="020B0609070205080204" pitchFamily="49" charset="-128"/>
            </a:endParaRPr>
          </a:p>
        </p:txBody>
      </p:sp>
      <p:pic>
        <p:nvPicPr>
          <p:cNvPr id="2" name="図 1">
            <a:extLst>
              <a:ext uri="{FF2B5EF4-FFF2-40B4-BE49-F238E27FC236}">
                <a16:creationId xmlns:a16="http://schemas.microsoft.com/office/drawing/2014/main" id="{517FC9C0-F2CF-020C-A94F-CE875B723CBF}"/>
              </a:ext>
            </a:extLst>
          </p:cNvPr>
          <p:cNvPicPr>
            <a:picLocks noChangeAspect="1"/>
          </p:cNvPicPr>
          <p:nvPr/>
        </p:nvPicPr>
        <p:blipFill>
          <a:blip r:embed="rId2"/>
          <a:stretch>
            <a:fillRect/>
          </a:stretch>
        </p:blipFill>
        <p:spPr>
          <a:xfrm>
            <a:off x="791312" y="2781377"/>
            <a:ext cx="2834298" cy="1995977"/>
          </a:xfrm>
          <a:prstGeom prst="rect">
            <a:avLst/>
          </a:prstGeom>
        </p:spPr>
      </p:pic>
      <p:pic>
        <p:nvPicPr>
          <p:cNvPr id="10" name="図 9">
            <a:extLst>
              <a:ext uri="{FF2B5EF4-FFF2-40B4-BE49-F238E27FC236}">
                <a16:creationId xmlns:a16="http://schemas.microsoft.com/office/drawing/2014/main" id="{DA23D040-84AE-AF91-2987-1B4CC609D1BC}"/>
              </a:ext>
            </a:extLst>
          </p:cNvPr>
          <p:cNvPicPr>
            <a:picLocks noChangeAspect="1"/>
          </p:cNvPicPr>
          <p:nvPr/>
        </p:nvPicPr>
        <p:blipFill>
          <a:blip r:embed="rId3"/>
          <a:stretch>
            <a:fillRect/>
          </a:stretch>
        </p:blipFill>
        <p:spPr>
          <a:xfrm>
            <a:off x="4858869" y="3908206"/>
            <a:ext cx="2700715" cy="1590897"/>
          </a:xfrm>
          <a:prstGeom prst="rect">
            <a:avLst/>
          </a:prstGeom>
        </p:spPr>
      </p:pic>
      <p:pic>
        <p:nvPicPr>
          <p:cNvPr id="12" name="図 11">
            <a:extLst>
              <a:ext uri="{FF2B5EF4-FFF2-40B4-BE49-F238E27FC236}">
                <a16:creationId xmlns:a16="http://schemas.microsoft.com/office/drawing/2014/main" id="{1AD7BF1C-C76F-BD84-A4C7-686FAE327FB4}"/>
              </a:ext>
            </a:extLst>
          </p:cNvPr>
          <p:cNvPicPr>
            <a:picLocks noChangeAspect="1"/>
          </p:cNvPicPr>
          <p:nvPr/>
        </p:nvPicPr>
        <p:blipFill>
          <a:blip r:embed="rId4"/>
          <a:stretch>
            <a:fillRect/>
          </a:stretch>
        </p:blipFill>
        <p:spPr>
          <a:xfrm>
            <a:off x="1822848" y="5323746"/>
            <a:ext cx="2017915" cy="1390006"/>
          </a:xfrm>
          <a:prstGeom prst="rect">
            <a:avLst/>
          </a:prstGeom>
        </p:spPr>
      </p:pic>
      <p:sp>
        <p:nvSpPr>
          <p:cNvPr id="13" name="テキスト ボックス 12">
            <a:extLst>
              <a:ext uri="{FF2B5EF4-FFF2-40B4-BE49-F238E27FC236}">
                <a16:creationId xmlns:a16="http://schemas.microsoft.com/office/drawing/2014/main" id="{06034248-5695-D807-E92C-8590F625991B}"/>
              </a:ext>
            </a:extLst>
          </p:cNvPr>
          <p:cNvSpPr txBox="1"/>
          <p:nvPr/>
        </p:nvSpPr>
        <p:spPr>
          <a:xfrm>
            <a:off x="4032649" y="5720305"/>
            <a:ext cx="4861584" cy="923330"/>
          </a:xfrm>
          <a:prstGeom prst="rect">
            <a:avLst/>
          </a:prstGeom>
          <a:noFill/>
        </p:spPr>
        <p:txBody>
          <a:bodyPr wrap="square">
            <a:spAutoFit/>
          </a:bodyPr>
          <a:lstStyle/>
          <a:p>
            <a:r>
              <a:rPr lang="ja-JP" altLang="en-US" dirty="0">
                <a:solidFill>
                  <a:srgbClr val="0000FF"/>
                </a:solidFill>
                <a:highlight>
                  <a:srgbClr val="FFFF00"/>
                </a:highlight>
                <a:latin typeface="ＭＳ ゴシック" panose="020B0609070205080204" pitchFamily="49" charset="-128"/>
                <a:ea typeface="ＭＳ ゴシック" panose="020B0609070205080204" pitchFamily="49" charset="-128"/>
              </a:rPr>
              <a:t>☜しかし，</a:t>
            </a:r>
            <a:r>
              <a:rPr lang="en-US" altLang="ja-JP" dirty="0">
                <a:solidFill>
                  <a:srgbClr val="0000FF"/>
                </a:solidFill>
                <a:highlight>
                  <a:srgbClr val="FFFF00"/>
                </a:highlight>
                <a:latin typeface="ＭＳ ゴシック" panose="020B0609070205080204" pitchFamily="49" charset="-128"/>
                <a:ea typeface="ＭＳ ゴシック" panose="020B0609070205080204" pitchFamily="49" charset="-128"/>
              </a:rPr>
              <a:t>FS600</a:t>
            </a:r>
            <a:r>
              <a:rPr lang="ja-JP" altLang="en-US" dirty="0">
                <a:solidFill>
                  <a:srgbClr val="0000FF"/>
                </a:solidFill>
                <a:highlight>
                  <a:srgbClr val="FFFF00"/>
                </a:highlight>
                <a:latin typeface="ＭＳ ゴシック" panose="020B0609070205080204" pitchFamily="49" charset="-128"/>
                <a:ea typeface="ＭＳ ゴシック" panose="020B0609070205080204" pitchFamily="49" charset="-128"/>
              </a:rPr>
              <a:t>は集水桝ではなく，</a:t>
            </a:r>
            <a:endParaRPr lang="en-US" altLang="ja-JP" dirty="0">
              <a:solidFill>
                <a:srgbClr val="0000FF"/>
              </a:solidFill>
              <a:highlight>
                <a:srgbClr val="FFFF00"/>
              </a:highlight>
              <a:latin typeface="ＭＳ ゴシック" panose="020B0609070205080204" pitchFamily="49" charset="-128"/>
              <a:ea typeface="ＭＳ ゴシック" panose="020B0609070205080204" pitchFamily="49" charset="-128"/>
            </a:endParaRPr>
          </a:p>
          <a:p>
            <a:r>
              <a:rPr lang="ja-JP" altLang="en-US" dirty="0">
                <a:solidFill>
                  <a:srgbClr val="0000FF"/>
                </a:solidFill>
                <a:highlight>
                  <a:srgbClr val="FFFF00"/>
                </a:highlight>
                <a:latin typeface="ＭＳ ゴシック" panose="020B0609070205080204" pitchFamily="49" charset="-128"/>
                <a:ea typeface="ＭＳ ゴシック" panose="020B0609070205080204" pitchFamily="49" charset="-128"/>
              </a:rPr>
              <a:t>「側溝」である（業者のカタログより）．</a:t>
            </a:r>
            <a:endParaRPr lang="en-US" altLang="ja-JP" dirty="0">
              <a:solidFill>
                <a:srgbClr val="0000FF"/>
              </a:solidFill>
              <a:highlight>
                <a:srgbClr val="FFFF00"/>
              </a:highlight>
              <a:latin typeface="ＭＳ ゴシック" panose="020B0609070205080204" pitchFamily="49" charset="-128"/>
              <a:ea typeface="ＭＳ ゴシック" panose="020B0609070205080204" pitchFamily="49" charset="-128"/>
            </a:endParaRPr>
          </a:p>
          <a:p>
            <a:r>
              <a:rPr lang="ja-JP" altLang="en-US" dirty="0">
                <a:solidFill>
                  <a:srgbClr val="0000FF"/>
                </a:solidFill>
                <a:highlight>
                  <a:srgbClr val="FFFF00"/>
                </a:highlight>
                <a:latin typeface="ＭＳ ゴシック" panose="020B0609070205080204" pitchFamily="49" charset="-128"/>
                <a:ea typeface="ＭＳ ゴシック" panose="020B0609070205080204" pitchFamily="49" charset="-128"/>
              </a:rPr>
              <a:t>・集水桝には蓋が必須なのに，蓋が無い</a:t>
            </a:r>
            <a:endParaRPr lang="en-US" altLang="ja-JP" dirty="0">
              <a:solidFill>
                <a:srgbClr val="0000FF"/>
              </a:solidFill>
              <a:highlight>
                <a:srgbClr val="FFFF00"/>
              </a:highlight>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4256195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B66DE-2DC8-7CB2-CB3A-0A63E55EAD24}"/>
            </a:ext>
          </a:extLst>
        </p:cNvPr>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7F863CA4-1B9B-F9EF-514A-547DE60E18C1}"/>
              </a:ext>
            </a:extLst>
          </p:cNvPr>
          <p:cNvSpPr txBox="1"/>
          <p:nvPr/>
        </p:nvSpPr>
        <p:spPr>
          <a:xfrm>
            <a:off x="0" y="0"/>
            <a:ext cx="9253056"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3600" dirty="0">
                <a:solidFill>
                  <a:srgbClr val="0000FF"/>
                </a:solidFill>
                <a:latin typeface="ＭＳ Ｐゴシック" panose="020B0600070205080204" pitchFamily="50" charset="-128"/>
                <a:ea typeface="ＭＳ Ｐゴシック" panose="020B0600070205080204" pitchFamily="50" charset="-128"/>
              </a:rPr>
              <a:t>まとめ</a:t>
            </a:r>
            <a:endParaRPr lang="en-US" altLang="ja-JP" sz="3600" dirty="0">
              <a:solidFill>
                <a:srgbClr val="0000FF"/>
              </a:solidFill>
              <a:latin typeface="ＭＳ Ｐゴシック" panose="020B0600070205080204" pitchFamily="50" charset="-128"/>
              <a:ea typeface="ＭＳ Ｐゴシック" panose="020B0600070205080204" pitchFamily="50" charset="-128"/>
            </a:endParaRPr>
          </a:p>
        </p:txBody>
      </p:sp>
      <p:sp>
        <p:nvSpPr>
          <p:cNvPr id="4" name="テキスト ボックス 3">
            <a:extLst>
              <a:ext uri="{FF2B5EF4-FFF2-40B4-BE49-F238E27FC236}">
                <a16:creationId xmlns:a16="http://schemas.microsoft.com/office/drawing/2014/main" id="{10D49CCE-1D17-44C2-740B-073DB5974652}"/>
              </a:ext>
            </a:extLst>
          </p:cNvPr>
          <p:cNvSpPr txBox="1"/>
          <p:nvPr/>
        </p:nvSpPr>
        <p:spPr>
          <a:xfrm>
            <a:off x="212605" y="677453"/>
            <a:ext cx="8657438" cy="6001643"/>
          </a:xfrm>
          <a:prstGeom prst="rect">
            <a:avLst/>
          </a:prstGeom>
          <a:noFill/>
        </p:spPr>
        <p:txBody>
          <a:bodyPr wrap="square">
            <a:spAutoFit/>
          </a:bodyPr>
          <a:lstStyle/>
          <a:p>
            <a:r>
              <a:rPr lang="ja-JP" altLang="en-US" sz="2400" b="1" dirty="0"/>
              <a:t>１）大規模な切土と盛土で敷地が造成され，災害のリスクが大きい。</a:t>
            </a:r>
            <a:endParaRPr lang="en-US" altLang="ja-JP" sz="2400" b="1" dirty="0"/>
          </a:p>
          <a:p>
            <a:endParaRPr lang="en-US" altLang="ja-JP" sz="2400" b="1" dirty="0">
              <a:solidFill>
                <a:srgbClr val="C00000"/>
              </a:solidFill>
            </a:endParaRPr>
          </a:p>
          <a:p>
            <a:r>
              <a:rPr lang="ja-JP" altLang="en-US" sz="2400" b="1" dirty="0"/>
              <a:t>２）現在の盛土規制法では，許可されない規模の造成である。</a:t>
            </a:r>
            <a:endParaRPr lang="en-US" altLang="ja-JP" sz="2400" b="1" dirty="0"/>
          </a:p>
          <a:p>
            <a:endParaRPr lang="en-US" altLang="ja-JP" sz="2400" b="1" dirty="0"/>
          </a:p>
          <a:p>
            <a:r>
              <a:rPr lang="ja-JP" altLang="en-US" sz="2400" b="1" dirty="0"/>
              <a:t>３）吾妻山（第四紀）よりも古い複雑な地質（中新世の火山砕屑岩，</a:t>
            </a:r>
            <a:r>
              <a:rPr lang="zh-TW" altLang="en-US" sz="2400" b="1" dirty="0">
                <a:latin typeface="游ゴシック" panose="020B0400000000000000" pitchFamily="50" charset="-128"/>
                <a:ea typeface="游ゴシック" panose="020B0400000000000000" pitchFamily="50" charset="-128"/>
              </a:rPr>
              <a:t>珪長岩岩脈</a:t>
            </a:r>
            <a:r>
              <a:rPr lang="ja-JP" altLang="en-US" sz="2400" b="1" dirty="0">
                <a:latin typeface="游ゴシック" panose="020B0400000000000000" pitchFamily="50" charset="-128"/>
                <a:ea typeface="游ゴシック" panose="020B0400000000000000" pitchFamily="50" charset="-128"/>
              </a:rPr>
              <a:t>，</a:t>
            </a:r>
            <a:r>
              <a:rPr lang="zh-TW" altLang="en-US" sz="2400" b="1" dirty="0">
                <a:latin typeface="游ゴシック" panose="020B0400000000000000" pitchFamily="50" charset="-128"/>
                <a:ea typeface="游ゴシック" panose="020B0400000000000000" pitchFamily="50" charset="-128"/>
              </a:rPr>
              <a:t>自破砕溶岩</a:t>
            </a:r>
            <a:r>
              <a:rPr lang="ja-JP" altLang="en-US" sz="2400" b="1" dirty="0">
                <a:latin typeface="游ゴシック" panose="020B0400000000000000" pitchFamily="50" charset="-128"/>
                <a:ea typeface="游ゴシック" panose="020B0400000000000000" pitchFamily="50" charset="-128"/>
              </a:rPr>
              <a:t>）であり，風化～強風化部は砕けやすい。温泉変質している可能性もある。</a:t>
            </a:r>
          </a:p>
          <a:p>
            <a:endParaRPr lang="en-US" altLang="ja-JP" sz="2400" b="1" dirty="0">
              <a:latin typeface="游ゴシック" panose="020B0400000000000000" pitchFamily="50" charset="-128"/>
              <a:ea typeface="游ゴシック" panose="020B0400000000000000" pitchFamily="50" charset="-128"/>
            </a:endParaRPr>
          </a:p>
          <a:p>
            <a:r>
              <a:rPr lang="ja-JP" altLang="en-US" sz="2400" b="1" dirty="0"/>
              <a:t>４）盛土の安定解析に重大な問題点がある。</a:t>
            </a:r>
            <a:endParaRPr lang="en-US" altLang="ja-JP" sz="2400" b="1" dirty="0"/>
          </a:p>
          <a:p>
            <a:r>
              <a:rPr lang="ja-JP" altLang="en-US" sz="2400" b="1" dirty="0"/>
              <a:t>　① 解析断面設定に間違いあり（イーイ断面）</a:t>
            </a:r>
          </a:p>
          <a:p>
            <a:r>
              <a:rPr lang="ja-JP" altLang="en-US" sz="2400" b="1" dirty="0"/>
              <a:t>　② 間隙水圧を考慮しない解析</a:t>
            </a:r>
          </a:p>
          <a:p>
            <a:r>
              <a:rPr lang="ja-JP" altLang="en-US" sz="2400" b="1" dirty="0"/>
              <a:t>　③ 地震時の設計水平震度</a:t>
            </a:r>
            <a:r>
              <a:rPr lang="en-US" altLang="ja-JP" sz="2400" b="1" dirty="0" err="1"/>
              <a:t>kh</a:t>
            </a:r>
            <a:r>
              <a:rPr lang="ja-JP" altLang="en-US" sz="2400" b="1" dirty="0"/>
              <a:t>＝</a:t>
            </a:r>
            <a:r>
              <a:rPr lang="en-US" altLang="ja-JP" sz="2400" b="1" dirty="0"/>
              <a:t>0.1</a:t>
            </a:r>
            <a:r>
              <a:rPr lang="ja-JP" altLang="en-US" sz="2400" b="1" dirty="0"/>
              <a:t>、現行基準は</a:t>
            </a:r>
            <a:r>
              <a:rPr lang="en-US" altLang="ja-JP" sz="2400" b="1" dirty="0" err="1"/>
              <a:t>kh</a:t>
            </a:r>
            <a:r>
              <a:rPr lang="en-US" altLang="ja-JP" sz="2400" b="1" dirty="0"/>
              <a:t>=0.25</a:t>
            </a:r>
          </a:p>
          <a:p>
            <a:endParaRPr lang="en-US" altLang="ja-JP" sz="2400" b="1" dirty="0"/>
          </a:p>
          <a:p>
            <a:r>
              <a:rPr lang="ja-JP" altLang="en-US" sz="2400" b="1" dirty="0"/>
              <a:t>５）５月の現地視察では，手抜き工事と思われる箇所が複数認められた。その後の事業者の回答も不十分である。</a:t>
            </a:r>
          </a:p>
        </p:txBody>
      </p:sp>
    </p:spTree>
    <p:extLst>
      <p:ext uri="{BB962C8B-B14F-4D97-AF65-F5344CB8AC3E}">
        <p14:creationId xmlns:p14="http://schemas.microsoft.com/office/powerpoint/2010/main" val="12410460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35590-CF9B-B19E-BB3C-7B4813F1EDED}"/>
            </a:ext>
          </a:extLst>
        </p:cNvPr>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DDE00115-65B2-9CC4-A378-986E52051CDA}"/>
              </a:ext>
            </a:extLst>
          </p:cNvPr>
          <p:cNvSpPr txBox="1"/>
          <p:nvPr/>
        </p:nvSpPr>
        <p:spPr>
          <a:xfrm>
            <a:off x="0" y="0"/>
            <a:ext cx="9253056"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3600" dirty="0">
                <a:solidFill>
                  <a:srgbClr val="0000FF"/>
                </a:solidFill>
                <a:latin typeface="ＭＳ Ｐゴシック" panose="020B0600070205080204" pitchFamily="50" charset="-128"/>
                <a:ea typeface="ＭＳ Ｐゴシック" panose="020B0600070205080204" pitchFamily="50" charset="-128"/>
              </a:rPr>
              <a:t>住民が安全・安心を得るための，</a:t>
            </a:r>
            <a:endParaRPr lang="en-US" altLang="ja-JP" sz="3600" dirty="0">
              <a:solidFill>
                <a:srgbClr val="0000FF"/>
              </a:solidFill>
              <a:latin typeface="ＭＳ Ｐゴシック" panose="020B0600070205080204" pitchFamily="50" charset="-128"/>
              <a:ea typeface="ＭＳ Ｐゴシック" panose="020B0600070205080204"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3600" dirty="0">
                <a:solidFill>
                  <a:srgbClr val="FF0000"/>
                </a:solidFill>
                <a:latin typeface="ＭＳ Ｐゴシック" panose="020B0600070205080204" pitchFamily="50" charset="-128"/>
                <a:ea typeface="ＭＳ Ｐゴシック" panose="020B0600070205080204" pitchFamily="50" charset="-128"/>
              </a:rPr>
              <a:t>行政への要望事項</a:t>
            </a:r>
            <a:endParaRPr lang="en-US" altLang="ja-JP" sz="3600" dirty="0">
              <a:solidFill>
                <a:srgbClr val="FF0000"/>
              </a:solidFill>
              <a:latin typeface="ＭＳ Ｐゴシック" panose="020B0600070205080204" pitchFamily="50" charset="-128"/>
              <a:ea typeface="ＭＳ Ｐゴシック" panose="020B0600070205080204" pitchFamily="50" charset="-128"/>
            </a:endParaRPr>
          </a:p>
        </p:txBody>
      </p:sp>
      <p:sp>
        <p:nvSpPr>
          <p:cNvPr id="4" name="テキスト ボックス 3">
            <a:extLst>
              <a:ext uri="{FF2B5EF4-FFF2-40B4-BE49-F238E27FC236}">
                <a16:creationId xmlns:a16="http://schemas.microsoft.com/office/drawing/2014/main" id="{8B560857-DD86-6EC9-7E88-BCB1EFA69E4E}"/>
              </a:ext>
            </a:extLst>
          </p:cNvPr>
          <p:cNvSpPr txBox="1"/>
          <p:nvPr/>
        </p:nvSpPr>
        <p:spPr>
          <a:xfrm>
            <a:off x="167782" y="1197397"/>
            <a:ext cx="8657438" cy="5755422"/>
          </a:xfrm>
          <a:prstGeom prst="rect">
            <a:avLst/>
          </a:prstGeom>
          <a:noFill/>
        </p:spPr>
        <p:txBody>
          <a:bodyPr wrap="square">
            <a:spAutoFit/>
          </a:bodyPr>
          <a:lstStyle/>
          <a:p>
            <a:r>
              <a:rPr lang="ja-JP" altLang="en-US" sz="2400" b="1" dirty="0"/>
              <a:t>１）現在の盛土規制法に照らし合わせ，先達山太陽光発電所の大規模盛土・切土が安全であるかどうかの確認</a:t>
            </a:r>
            <a:r>
              <a:rPr lang="ja-JP" altLang="en-US" sz="2400" b="1" dirty="0">
                <a:solidFill>
                  <a:srgbClr val="FF0000"/>
                </a:solidFill>
                <a:latin typeface="游ゴシック" panose="020B0400000000000000" pitchFamily="50" charset="-128"/>
              </a:rPr>
              <a:t>→安定解析の再解析を指導</a:t>
            </a:r>
            <a:endParaRPr lang="en-US" altLang="ja-JP" sz="2400" b="1" dirty="0"/>
          </a:p>
          <a:p>
            <a:endParaRPr lang="en-US" altLang="ja-JP" sz="2400" b="1" dirty="0">
              <a:solidFill>
                <a:srgbClr val="C00000"/>
              </a:solidFill>
            </a:endParaRPr>
          </a:p>
          <a:p>
            <a:r>
              <a:rPr lang="ja-JP" altLang="en-US" sz="2400" b="1" dirty="0"/>
              <a:t>２）暗渠排水管が大規模盛土の圧力により変形・機能低下しないかの確認</a:t>
            </a:r>
            <a:endParaRPr lang="en-US" altLang="ja-JP" sz="2400" b="1" dirty="0"/>
          </a:p>
          <a:p>
            <a:endParaRPr lang="en-US" altLang="ja-JP" sz="2400" b="1" dirty="0"/>
          </a:p>
          <a:p>
            <a:r>
              <a:rPr lang="ja-JP" altLang="en-US" sz="2400" b="1" dirty="0"/>
              <a:t>３）盛土内の地下水が適切に排水されているかの確認</a:t>
            </a:r>
            <a:endParaRPr lang="en-US" altLang="ja-JP" sz="2400" b="1" dirty="0"/>
          </a:p>
          <a:p>
            <a:endParaRPr lang="en-US" altLang="ja-JP" sz="2400" b="1" dirty="0"/>
          </a:p>
          <a:p>
            <a:r>
              <a:rPr lang="ja-JP" altLang="en-US" sz="2400" b="1" dirty="0"/>
              <a:t>４）小段排水溝や縦排水溝，集水桝などの排水施設に手抜き工事等がないかの確認</a:t>
            </a:r>
            <a:endParaRPr lang="en-US" altLang="ja-JP" sz="2400" b="1" dirty="0"/>
          </a:p>
          <a:p>
            <a:endParaRPr lang="en-US" altLang="ja-JP" sz="2400" b="1" dirty="0"/>
          </a:p>
          <a:p>
            <a:r>
              <a:rPr lang="ja-JP" altLang="en-US" sz="2400" b="1" dirty="0"/>
              <a:t>５）法面の侵食防止や排水が適切に行われているかの確認</a:t>
            </a:r>
            <a:endParaRPr lang="en-US" altLang="ja-JP" sz="2400" b="1" dirty="0"/>
          </a:p>
          <a:p>
            <a:endParaRPr lang="en-US" altLang="ja-JP" sz="2400" b="1" dirty="0"/>
          </a:p>
          <a:p>
            <a:r>
              <a:rPr lang="ja-JP" altLang="en-US" sz="2400" b="1" dirty="0"/>
              <a:t>６）定期的な現場確認と確認結果の迅速な公表</a:t>
            </a:r>
            <a:endParaRPr lang="en-US" altLang="ja-JP" sz="2400" b="1" dirty="0"/>
          </a:p>
        </p:txBody>
      </p:sp>
    </p:spTree>
    <p:extLst>
      <p:ext uri="{BB962C8B-B14F-4D97-AF65-F5344CB8AC3E}">
        <p14:creationId xmlns:p14="http://schemas.microsoft.com/office/powerpoint/2010/main" val="5380828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24152-A115-5FDA-BA12-86A01B87BCC3}"/>
            </a:ext>
          </a:extLst>
        </p:cNvPr>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EE9AF8CC-B7A9-5C99-A10D-CF1D7C97D2E3}"/>
              </a:ext>
            </a:extLst>
          </p:cNvPr>
          <p:cNvSpPr txBox="1"/>
          <p:nvPr/>
        </p:nvSpPr>
        <p:spPr>
          <a:xfrm>
            <a:off x="0" y="0"/>
            <a:ext cx="9253056"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3600" dirty="0">
                <a:solidFill>
                  <a:srgbClr val="0000FF"/>
                </a:solidFill>
                <a:latin typeface="ＭＳ Ｐゴシック" panose="020B0600070205080204" pitchFamily="50" charset="-128"/>
                <a:ea typeface="ＭＳ Ｐゴシック" panose="020B0600070205080204" pitchFamily="50" charset="-128"/>
              </a:rPr>
              <a:t>住民が安全・安心を得るための，</a:t>
            </a:r>
            <a:endParaRPr lang="en-US" altLang="ja-JP" sz="3600" dirty="0">
              <a:solidFill>
                <a:srgbClr val="0000FF"/>
              </a:solidFill>
              <a:latin typeface="ＭＳ Ｐゴシック" panose="020B0600070205080204" pitchFamily="50" charset="-128"/>
              <a:ea typeface="ＭＳ Ｐゴシック" panose="020B0600070205080204"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3600" dirty="0">
                <a:solidFill>
                  <a:srgbClr val="FF0000"/>
                </a:solidFill>
                <a:latin typeface="ＭＳ Ｐゴシック" panose="020B0600070205080204" pitchFamily="50" charset="-128"/>
                <a:ea typeface="ＭＳ Ｐゴシック" panose="020B0600070205080204" pitchFamily="50" charset="-128"/>
              </a:rPr>
              <a:t>事業者への要望事項</a:t>
            </a:r>
            <a:endParaRPr lang="en-US" altLang="ja-JP" sz="3600" dirty="0">
              <a:solidFill>
                <a:srgbClr val="FF0000"/>
              </a:solidFill>
              <a:latin typeface="ＭＳ Ｐゴシック" panose="020B0600070205080204" pitchFamily="50" charset="-128"/>
              <a:ea typeface="ＭＳ Ｐゴシック" panose="020B0600070205080204" pitchFamily="50" charset="-128"/>
            </a:endParaRPr>
          </a:p>
        </p:txBody>
      </p:sp>
      <p:sp>
        <p:nvSpPr>
          <p:cNvPr id="4" name="テキスト ボックス 3">
            <a:extLst>
              <a:ext uri="{FF2B5EF4-FFF2-40B4-BE49-F238E27FC236}">
                <a16:creationId xmlns:a16="http://schemas.microsoft.com/office/drawing/2014/main" id="{99D2DA33-4DFC-4110-1047-CD0A72DB6BA4}"/>
              </a:ext>
            </a:extLst>
          </p:cNvPr>
          <p:cNvSpPr txBox="1"/>
          <p:nvPr/>
        </p:nvSpPr>
        <p:spPr>
          <a:xfrm>
            <a:off x="167782" y="1143616"/>
            <a:ext cx="8657438" cy="5632311"/>
          </a:xfrm>
          <a:prstGeom prst="rect">
            <a:avLst/>
          </a:prstGeom>
          <a:noFill/>
        </p:spPr>
        <p:txBody>
          <a:bodyPr wrap="square">
            <a:spAutoFit/>
          </a:bodyPr>
          <a:lstStyle/>
          <a:p>
            <a:pPr marR="10310"/>
            <a:r>
              <a:rPr lang="ja-JP" altLang="en-US" sz="2000" b="1" dirty="0">
                <a:latin typeface="游ゴシック" panose="020B0400000000000000" pitchFamily="50" charset="-128"/>
              </a:rPr>
              <a:t>１）住民や専門家への詳細な設計資料，工事記録，現場状況の資料提供と現場見学の受け入れ</a:t>
            </a:r>
            <a:endParaRPr lang="ja-JP" altLang="en-US" sz="2000" dirty="0">
              <a:latin typeface="游ゴシック" panose="020B0400000000000000" pitchFamily="50" charset="-128"/>
            </a:endParaRPr>
          </a:p>
          <a:p>
            <a:pPr marR="42840"/>
            <a:r>
              <a:rPr lang="ja-JP" altLang="en-US" sz="2000" b="1" dirty="0">
                <a:latin typeface="游ゴシック" panose="020B0400000000000000" pitchFamily="50" charset="-128"/>
              </a:rPr>
              <a:t>２）大規模盛土・切土の安定性の十分な確保</a:t>
            </a:r>
            <a:endParaRPr lang="ja-JP" altLang="en-US" sz="2000" dirty="0">
              <a:latin typeface="游ゴシック" panose="020B0400000000000000" pitchFamily="50" charset="-128"/>
            </a:endParaRPr>
          </a:p>
          <a:p>
            <a:pPr marR="10310"/>
            <a:r>
              <a:rPr lang="ja-JP" altLang="en-US" sz="2000" b="1" dirty="0">
                <a:latin typeface="游ゴシック" panose="020B0400000000000000" pitchFamily="50" charset="-128"/>
              </a:rPr>
              <a:t>３）盛土内に少なくとも</a:t>
            </a:r>
            <a:r>
              <a:rPr lang="en-US" altLang="ja-JP" sz="2000" b="1" dirty="0">
                <a:latin typeface="游ゴシック" panose="020B0400000000000000" pitchFamily="50" charset="-128"/>
              </a:rPr>
              <a:t>10</a:t>
            </a:r>
            <a:r>
              <a:rPr lang="ja-JP" altLang="en-US" sz="2000" b="1" dirty="0">
                <a:latin typeface="游ゴシック" panose="020B0400000000000000" pitchFamily="50" charset="-128"/>
              </a:rPr>
              <a:t>か所の地下水観測孔設置と地下水位連続観測の実施およびデータ公開</a:t>
            </a:r>
            <a:r>
              <a:rPr lang="ja-JP" altLang="en-US" sz="2000" b="1" dirty="0">
                <a:solidFill>
                  <a:srgbClr val="FF0000"/>
                </a:solidFill>
                <a:latin typeface="游ゴシック" panose="020B0400000000000000" pitchFamily="50" charset="-128"/>
              </a:rPr>
              <a:t>→すべて自動観測とし</a:t>
            </a:r>
            <a:r>
              <a:rPr lang="en-US" altLang="ja-JP" sz="2000" b="1" dirty="0">
                <a:solidFill>
                  <a:srgbClr val="FF0000"/>
                </a:solidFill>
                <a:latin typeface="游ゴシック" panose="020B0400000000000000" pitchFamily="50" charset="-128"/>
              </a:rPr>
              <a:t>Web</a:t>
            </a:r>
            <a:r>
              <a:rPr lang="ja-JP" altLang="en-US" sz="2000" b="1" dirty="0">
                <a:solidFill>
                  <a:srgbClr val="FF0000"/>
                </a:solidFill>
                <a:latin typeface="游ゴシック" panose="020B0400000000000000" pitchFamily="50" charset="-128"/>
              </a:rPr>
              <a:t>で公開</a:t>
            </a:r>
            <a:endParaRPr lang="en-US" altLang="ja-JP" sz="2000" b="1" dirty="0">
              <a:latin typeface="游ゴシック" panose="020B0400000000000000" pitchFamily="50" charset="-128"/>
            </a:endParaRPr>
          </a:p>
          <a:p>
            <a:pPr marR="10310"/>
            <a:r>
              <a:rPr lang="ja-JP" altLang="en-US" sz="2000" b="1" dirty="0">
                <a:latin typeface="游ゴシック" panose="020B0400000000000000" pitchFamily="50" charset="-128"/>
              </a:rPr>
              <a:t>４）地下水観測孔では計器挿入前の地下水検層を実施、毎年定期的な地下水検層の実施</a:t>
            </a:r>
            <a:endParaRPr lang="en-US" altLang="ja-JP" sz="2000" b="1" dirty="0">
              <a:latin typeface="游ゴシック" panose="020B0400000000000000" pitchFamily="50" charset="-128"/>
            </a:endParaRPr>
          </a:p>
          <a:p>
            <a:pPr marR="10310"/>
            <a:r>
              <a:rPr lang="ja-JP" altLang="en-US" sz="2000" b="1" dirty="0">
                <a:latin typeface="游ゴシック" panose="020B0400000000000000" pitchFamily="50" charset="-128"/>
              </a:rPr>
              <a:t>５）盛土および切土部への地震計の設置（計</a:t>
            </a:r>
            <a:r>
              <a:rPr lang="en-US" altLang="ja-JP" sz="2000" b="1" dirty="0">
                <a:latin typeface="游ゴシック" panose="020B0400000000000000" pitchFamily="50" charset="-128"/>
              </a:rPr>
              <a:t>2</a:t>
            </a:r>
            <a:r>
              <a:rPr lang="ja-JP" altLang="en-US" sz="2000" b="1" dirty="0">
                <a:latin typeface="游ゴシック" panose="020B0400000000000000" pitchFamily="50" charset="-128"/>
              </a:rPr>
              <a:t>台、自動観測し</a:t>
            </a:r>
            <a:r>
              <a:rPr lang="en-US" altLang="ja-JP" sz="2000" b="1" dirty="0">
                <a:latin typeface="游ゴシック" panose="020B0400000000000000" pitchFamily="50" charset="-128"/>
              </a:rPr>
              <a:t>Web</a:t>
            </a:r>
            <a:r>
              <a:rPr lang="ja-JP" altLang="en-US" sz="2000" b="1" dirty="0">
                <a:latin typeface="游ゴシック" panose="020B0400000000000000" pitchFamily="50" charset="-128"/>
              </a:rPr>
              <a:t>公開）</a:t>
            </a:r>
            <a:endParaRPr lang="en-US" altLang="ja-JP" sz="2000" b="1" dirty="0">
              <a:latin typeface="游ゴシック" panose="020B0400000000000000" pitchFamily="50" charset="-128"/>
            </a:endParaRPr>
          </a:p>
          <a:p>
            <a:pPr marR="10310"/>
            <a:r>
              <a:rPr lang="ja-JP" altLang="en-US" sz="2000" b="1" dirty="0">
                <a:latin typeface="游ゴシック" panose="020B0400000000000000" pitchFamily="50" charset="-128"/>
              </a:rPr>
              <a:t>６）盛土部（</a:t>
            </a:r>
            <a:r>
              <a:rPr lang="en-US" altLang="ja-JP" sz="2000" b="1" dirty="0">
                <a:latin typeface="游ゴシック" panose="020B0400000000000000" pitchFamily="50" charset="-128"/>
              </a:rPr>
              <a:t>10</a:t>
            </a:r>
            <a:r>
              <a:rPr lang="ja-JP" altLang="en-US" sz="2000" b="1" dirty="0">
                <a:latin typeface="游ゴシック" panose="020B0400000000000000" pitchFamily="50" charset="-128"/>
              </a:rPr>
              <a:t>か所）および風化の著しい切土部に孔内傾斜計を設置し、年</a:t>
            </a:r>
            <a:r>
              <a:rPr lang="en-US" altLang="ja-JP" sz="2000" b="1" dirty="0">
                <a:latin typeface="游ゴシック" panose="020B0400000000000000" pitchFamily="50" charset="-128"/>
              </a:rPr>
              <a:t>6</a:t>
            </a:r>
            <a:r>
              <a:rPr lang="ja-JP" altLang="en-US" sz="2000" b="1" dirty="0">
                <a:latin typeface="游ゴシック" panose="020B0400000000000000" pitchFamily="50" charset="-128"/>
              </a:rPr>
              <a:t>回定期的に観測（解析データは</a:t>
            </a:r>
            <a:r>
              <a:rPr lang="en-US" altLang="ja-JP" sz="2000" b="1" dirty="0">
                <a:latin typeface="游ゴシック" panose="020B0400000000000000" pitchFamily="50" charset="-128"/>
              </a:rPr>
              <a:t>Web</a:t>
            </a:r>
            <a:r>
              <a:rPr lang="ja-JP" altLang="en-US" sz="2000" b="1" dirty="0">
                <a:latin typeface="游ゴシック" panose="020B0400000000000000" pitchFamily="50" charset="-128"/>
              </a:rPr>
              <a:t>公開）</a:t>
            </a:r>
            <a:endParaRPr lang="en-US" altLang="ja-JP" sz="2000" b="1" dirty="0">
              <a:latin typeface="游ゴシック" panose="020B0400000000000000" pitchFamily="50" charset="-128"/>
            </a:endParaRPr>
          </a:p>
          <a:p>
            <a:pPr marR="10310"/>
            <a:r>
              <a:rPr lang="ja-JP" altLang="en-US" sz="2000" b="1" dirty="0">
                <a:latin typeface="游ゴシック" panose="020B0400000000000000" pitchFamily="50" charset="-128"/>
              </a:rPr>
              <a:t>７）水位観測孔の近くに雨量計を設置</a:t>
            </a:r>
            <a:endParaRPr lang="en-US" altLang="ja-JP" sz="2000" b="1" dirty="0">
              <a:latin typeface="游ゴシック" panose="020B0400000000000000" pitchFamily="50" charset="-128"/>
            </a:endParaRPr>
          </a:p>
          <a:p>
            <a:pPr marR="10310"/>
            <a:r>
              <a:rPr lang="ja-JP" altLang="en-US" sz="2000" b="1" dirty="0">
                <a:latin typeface="游ゴシック" panose="020B0400000000000000" pitchFamily="50" charset="-128"/>
              </a:rPr>
              <a:t>８）すべての観測（水位、雨量、孔内傾斜計、流量計、流量計設置箇所には複数の監視カメラ）をメガソーラー運用中は継続して実施。定期的なメンテナンス（機器交換、変形したボーリング孔の再掘削）も実施。</a:t>
            </a:r>
            <a:endParaRPr lang="ja-JP" altLang="en-US" sz="2000" dirty="0">
              <a:latin typeface="游ゴシック" panose="020B0400000000000000" pitchFamily="50" charset="-128"/>
            </a:endParaRPr>
          </a:p>
          <a:p>
            <a:pPr marR="23640"/>
            <a:r>
              <a:rPr lang="ja-JP" altLang="en-US" sz="2000" b="1" dirty="0">
                <a:latin typeface="游ゴシック" panose="020B0400000000000000" pitchFamily="50" charset="-128"/>
              </a:rPr>
              <a:t>９）法面や排水施設の補強および機能強化工事の実施（流量計を設置し自動観測，</a:t>
            </a:r>
            <a:r>
              <a:rPr lang="en-US" altLang="ja-JP" sz="2000" b="1" dirty="0">
                <a:latin typeface="游ゴシック" panose="020B0400000000000000" pitchFamily="50" charset="-128"/>
              </a:rPr>
              <a:t>Web</a:t>
            </a:r>
            <a:r>
              <a:rPr lang="ja-JP" altLang="en-US" sz="2000" b="1" dirty="0">
                <a:latin typeface="游ゴシック" panose="020B0400000000000000" pitchFamily="50" charset="-128"/>
              </a:rPr>
              <a:t>公開）</a:t>
            </a:r>
            <a:endParaRPr lang="ja-JP" altLang="en-US" sz="2000" dirty="0">
              <a:latin typeface="游ゴシック" panose="020B0400000000000000" pitchFamily="50" charset="-128"/>
            </a:endParaRPr>
          </a:p>
          <a:p>
            <a:pPr marR="29510"/>
            <a:r>
              <a:rPr lang="ja-JP" altLang="en-US" sz="2000" b="1" dirty="0">
                <a:latin typeface="游ゴシック" panose="020B0400000000000000" pitchFamily="50" charset="-128"/>
              </a:rPr>
              <a:t>１０）地震時・豪雨時等の迅速な点検と事故防止対応の実施（地震計と雨量計データの</a:t>
            </a:r>
            <a:r>
              <a:rPr lang="en-US" altLang="ja-JP" sz="2000" b="1" dirty="0">
                <a:latin typeface="游ゴシック" panose="020B0400000000000000" pitchFamily="50" charset="-128"/>
              </a:rPr>
              <a:t>Web</a:t>
            </a:r>
            <a:r>
              <a:rPr lang="ja-JP" altLang="en-US" sz="2000" b="1" dirty="0">
                <a:latin typeface="游ゴシック" panose="020B0400000000000000" pitchFamily="50" charset="-128"/>
              </a:rPr>
              <a:t>公開）</a:t>
            </a:r>
            <a:endParaRPr lang="ja-JP" altLang="en-US" sz="2000" b="1" dirty="0"/>
          </a:p>
        </p:txBody>
      </p:sp>
    </p:spTree>
    <p:extLst>
      <p:ext uri="{BB962C8B-B14F-4D97-AF65-F5344CB8AC3E}">
        <p14:creationId xmlns:p14="http://schemas.microsoft.com/office/powerpoint/2010/main" val="34982645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AABBB-D73F-3CDA-57A3-533C19A654C4}"/>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AFEE712-EC4E-4889-DE42-534A74224165}"/>
              </a:ext>
            </a:extLst>
          </p:cNvPr>
          <p:cNvSpPr txBox="1"/>
          <p:nvPr/>
        </p:nvSpPr>
        <p:spPr>
          <a:xfrm>
            <a:off x="188258" y="80678"/>
            <a:ext cx="8749553"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sym typeface="Wingdings" panose="05000000000000000000" pitchFamily="2" charset="2"/>
              </a:rPr>
              <a:t>先達山メガソーラー付近の地質</a:t>
            </a:r>
            <a:endParaRPr kumimoji="1" lang="en-US" altLang="ja-JP" sz="3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sym typeface="Wingdings" panose="05000000000000000000" pitchFamily="2" charset="2"/>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sym typeface="Wingdings" panose="05000000000000000000" pitchFamily="2" charset="2"/>
              </a:rPr>
              <a:t>（産総研「地質図</a:t>
            </a:r>
            <a:r>
              <a:rPr kumimoji="1" lang="en-US" altLang="ja-JP" sz="3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sym typeface="Wingdings" panose="05000000000000000000" pitchFamily="2" charset="2"/>
              </a:rPr>
              <a:t>Navi</a:t>
            </a:r>
            <a:r>
              <a:rPr kumimoji="1" lang="ja-JP" altLang="en-US" sz="3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sym typeface="Wingdings" panose="05000000000000000000" pitchFamily="2" charset="2"/>
              </a:rPr>
              <a:t>」）</a:t>
            </a:r>
            <a:endParaRPr kumimoji="1" lang="ja-JP" altLang="en-US" sz="3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8" name="テキスト ボックス 7">
            <a:extLst>
              <a:ext uri="{FF2B5EF4-FFF2-40B4-BE49-F238E27FC236}">
                <a16:creationId xmlns:a16="http://schemas.microsoft.com/office/drawing/2014/main" id="{B5F75A56-9BF9-2523-34B8-423793EF156E}"/>
              </a:ext>
            </a:extLst>
          </p:cNvPr>
          <p:cNvSpPr txBox="1"/>
          <p:nvPr/>
        </p:nvSpPr>
        <p:spPr>
          <a:xfrm>
            <a:off x="1156448" y="6201507"/>
            <a:ext cx="3415552" cy="369332"/>
          </a:xfrm>
          <a:prstGeom prst="rect">
            <a:avLst/>
          </a:prstGeom>
          <a:noFill/>
          <a:ln w="28575">
            <a:solidFill>
              <a:srgbClr val="C0000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FF0000"/>
                </a:solidFill>
                <a:effectLst/>
                <a:uLnTx/>
                <a:uFillTx/>
                <a:latin typeface="游ゴシック Medium" panose="020B0500000000000000" pitchFamily="50" charset="-128"/>
                <a:ea typeface="游ゴシック Medium" panose="020B0500000000000000" pitchFamily="50" charset="-128"/>
                <a:cs typeface="+mn-cs"/>
              </a:rPr>
              <a:t>福島盆地西縁断層（活断層）</a:t>
            </a:r>
          </a:p>
        </p:txBody>
      </p:sp>
      <p:pic>
        <p:nvPicPr>
          <p:cNvPr id="4" name="図 3">
            <a:extLst>
              <a:ext uri="{FF2B5EF4-FFF2-40B4-BE49-F238E27FC236}">
                <a16:creationId xmlns:a16="http://schemas.microsoft.com/office/drawing/2014/main" id="{73C7E4C2-ACFB-6AA1-578A-E08753BF9794}"/>
              </a:ext>
            </a:extLst>
          </p:cNvPr>
          <p:cNvPicPr>
            <a:picLocks noChangeAspect="1"/>
          </p:cNvPicPr>
          <p:nvPr/>
        </p:nvPicPr>
        <p:blipFill>
          <a:blip r:embed="rId2"/>
          <a:stretch>
            <a:fillRect/>
          </a:stretch>
        </p:blipFill>
        <p:spPr>
          <a:xfrm>
            <a:off x="770964" y="1837748"/>
            <a:ext cx="5221949" cy="4137666"/>
          </a:xfrm>
          <a:prstGeom prst="rect">
            <a:avLst/>
          </a:prstGeom>
        </p:spPr>
      </p:pic>
      <p:sp>
        <p:nvSpPr>
          <p:cNvPr id="6" name="テキスト ボックス 5">
            <a:extLst>
              <a:ext uri="{FF2B5EF4-FFF2-40B4-BE49-F238E27FC236}">
                <a16:creationId xmlns:a16="http://schemas.microsoft.com/office/drawing/2014/main" id="{CA1D5018-FE23-ABFD-57ED-07CA2448A79E}"/>
              </a:ext>
            </a:extLst>
          </p:cNvPr>
          <p:cNvSpPr txBox="1"/>
          <p:nvPr/>
        </p:nvSpPr>
        <p:spPr>
          <a:xfrm>
            <a:off x="874058" y="1126689"/>
            <a:ext cx="4831976" cy="646331"/>
          </a:xfrm>
          <a:prstGeom prst="rect">
            <a:avLst/>
          </a:prstGeom>
          <a:solidFill>
            <a:srgbClr val="F8F2CC"/>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新第三紀 中新世</a:t>
            </a:r>
            <a:r>
              <a:rPr kumimoji="0" lang="ja-JP" altLang="en-US" sz="1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0" lang="en-US" altLang="ja-JP" sz="1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2000</a:t>
            </a:r>
            <a:r>
              <a:rPr kumimoji="0" lang="ja-JP" altLang="en-US" sz="1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万年～</a:t>
            </a:r>
            <a:r>
              <a:rPr kumimoji="0" lang="en-US" altLang="ja-JP" sz="1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1500</a:t>
            </a:r>
            <a:r>
              <a:rPr kumimoji="0" lang="ja-JP" altLang="en-US" sz="1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万年前）</a:t>
            </a:r>
            <a:endParaRPr kumimoji="0" lang="en-US" altLang="zh-TW" sz="1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デイサイト・流紋岩 溶岩・火砕岩</a:t>
            </a:r>
          </a:p>
        </p:txBody>
      </p:sp>
      <p:sp>
        <p:nvSpPr>
          <p:cNvPr id="9" name="テキスト ボックス 8">
            <a:extLst>
              <a:ext uri="{FF2B5EF4-FFF2-40B4-BE49-F238E27FC236}">
                <a16:creationId xmlns:a16="http://schemas.microsoft.com/office/drawing/2014/main" id="{E565CE6C-2661-0231-C8AD-05199976150D}"/>
              </a:ext>
            </a:extLst>
          </p:cNvPr>
          <p:cNvSpPr txBox="1"/>
          <p:nvPr/>
        </p:nvSpPr>
        <p:spPr>
          <a:xfrm>
            <a:off x="6575611" y="1837748"/>
            <a:ext cx="2218765" cy="424731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FF0000"/>
                </a:solidFill>
                <a:effectLst/>
                <a:uLnTx/>
                <a:uFillTx/>
                <a:latin typeface="游ゴシック Medium" panose="020B0500000000000000" pitchFamily="50" charset="-128"/>
                <a:ea typeface="游ゴシック Medium" panose="020B0500000000000000" pitchFamily="50" charset="-128"/>
                <a:cs typeface="+mn-cs"/>
              </a:rPr>
              <a:t>吾妻山（第四紀）よりも古い地質</a:t>
            </a:r>
            <a:endParaRPr kumimoji="1" lang="en-US" altLang="ja-JP" sz="1800" b="0" i="0" u="none" strike="noStrike" kern="1200" cap="none" spc="0" normalizeH="0" baseline="0" noProof="0" dirty="0">
              <a:ln>
                <a:noFill/>
              </a:ln>
              <a:solidFill>
                <a:srgbClr val="FF0000"/>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事業者の地質調査報告書によると</a:t>
            </a:r>
            <a:endPar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火山砕屑岩</a:t>
            </a:r>
            <a:endPar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珪長岩岩脈</a:t>
            </a:r>
            <a:endPar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自破砕溶岩</a:t>
            </a:r>
            <a:endPar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FF0000"/>
                </a:solidFill>
                <a:effectLst/>
                <a:uLnTx/>
                <a:uFillTx/>
                <a:latin typeface="游ゴシック Medium" panose="020B0500000000000000" pitchFamily="50" charset="-128"/>
                <a:ea typeface="游ゴシック Medium" panose="020B0500000000000000" pitchFamily="50" charset="-128"/>
                <a:cs typeface="+mn-cs"/>
              </a:rPr>
              <a:t>風化～強風化部は砕けやすい</a:t>
            </a:r>
            <a:endParaRPr kumimoji="1" lang="en-US" altLang="ja-JP" sz="1800" b="0" i="0" u="none" strike="noStrike" kern="1200" cap="none" spc="0" normalizeH="0" baseline="0" noProof="0" dirty="0">
              <a:ln>
                <a:noFill/>
              </a:ln>
              <a:solidFill>
                <a:srgbClr val="FF0000"/>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FF0000"/>
                </a:solidFill>
                <a:effectLst/>
                <a:uLnTx/>
                <a:uFillTx/>
                <a:latin typeface="游ゴシック Medium" panose="020B0500000000000000" pitchFamily="50" charset="-128"/>
                <a:ea typeface="游ゴシック Medium" panose="020B0500000000000000" pitchFamily="50" charset="-128"/>
                <a:cs typeface="+mn-cs"/>
              </a:rPr>
              <a:t>温泉変質している可能性あり</a:t>
            </a:r>
          </a:p>
        </p:txBody>
      </p:sp>
      <p:cxnSp>
        <p:nvCxnSpPr>
          <p:cNvPr id="11" name="直線矢印コネクタ 10">
            <a:extLst>
              <a:ext uri="{FF2B5EF4-FFF2-40B4-BE49-F238E27FC236}">
                <a16:creationId xmlns:a16="http://schemas.microsoft.com/office/drawing/2014/main" id="{B969AC91-77C1-7727-C1A0-9EE68736E769}"/>
              </a:ext>
            </a:extLst>
          </p:cNvPr>
          <p:cNvCxnSpPr>
            <a:cxnSpLocks/>
          </p:cNvCxnSpPr>
          <p:nvPr/>
        </p:nvCxnSpPr>
        <p:spPr>
          <a:xfrm flipH="1">
            <a:off x="3021106" y="1676400"/>
            <a:ext cx="627529" cy="1927412"/>
          </a:xfrm>
          <a:prstGeom prst="straightConnector1">
            <a:avLst/>
          </a:prstGeom>
          <a:ln w="28575">
            <a:solidFill>
              <a:srgbClr val="FF0000"/>
            </a:solidFill>
            <a:tailEnd type="triangle" w="lg" len="lg"/>
          </a:ln>
        </p:spPr>
        <p:style>
          <a:lnRef idx="1">
            <a:schemeClr val="dk1"/>
          </a:lnRef>
          <a:fillRef idx="0">
            <a:schemeClr val="dk1"/>
          </a:fillRef>
          <a:effectRef idx="0">
            <a:schemeClr val="dk1"/>
          </a:effectRef>
          <a:fontRef idx="minor">
            <a:schemeClr val="tx1"/>
          </a:fontRef>
        </p:style>
      </p:cxnSp>
      <p:cxnSp>
        <p:nvCxnSpPr>
          <p:cNvPr id="15" name="直線矢印コネクタ 14">
            <a:extLst>
              <a:ext uri="{FF2B5EF4-FFF2-40B4-BE49-F238E27FC236}">
                <a16:creationId xmlns:a16="http://schemas.microsoft.com/office/drawing/2014/main" id="{6471E211-F737-7976-66D3-1251F6CA6137}"/>
              </a:ext>
            </a:extLst>
          </p:cNvPr>
          <p:cNvCxnSpPr>
            <a:cxnSpLocks/>
            <a:stCxn id="8" idx="3"/>
          </p:cNvCxnSpPr>
          <p:nvPr/>
        </p:nvCxnSpPr>
        <p:spPr>
          <a:xfrm flipV="1">
            <a:off x="4572000" y="5827059"/>
            <a:ext cx="555812" cy="559114"/>
          </a:xfrm>
          <a:prstGeom prst="straightConnector1">
            <a:avLst/>
          </a:prstGeom>
          <a:ln w="28575">
            <a:tailEnd type="triangle" w="lg" len="lg"/>
          </a:ln>
        </p:spPr>
        <p:style>
          <a:lnRef idx="1">
            <a:schemeClr val="dk1"/>
          </a:lnRef>
          <a:fillRef idx="0">
            <a:schemeClr val="dk1"/>
          </a:fillRef>
          <a:effectRef idx="0">
            <a:schemeClr val="dk1"/>
          </a:effectRef>
          <a:fontRef idx="minor">
            <a:schemeClr val="tx1"/>
          </a:fontRef>
        </p:style>
      </p:cxnSp>
      <p:pic>
        <p:nvPicPr>
          <p:cNvPr id="20" name="図 19">
            <a:extLst>
              <a:ext uri="{FF2B5EF4-FFF2-40B4-BE49-F238E27FC236}">
                <a16:creationId xmlns:a16="http://schemas.microsoft.com/office/drawing/2014/main" id="{0CD77BE2-A5FB-FD73-7366-0915423777CA}"/>
              </a:ext>
            </a:extLst>
          </p:cNvPr>
          <p:cNvPicPr>
            <a:picLocks noChangeAspect="1"/>
          </p:cNvPicPr>
          <p:nvPr/>
        </p:nvPicPr>
        <p:blipFill>
          <a:blip r:embed="rId3"/>
          <a:stretch>
            <a:fillRect/>
          </a:stretch>
        </p:blipFill>
        <p:spPr>
          <a:xfrm>
            <a:off x="2681826" y="2942206"/>
            <a:ext cx="1280574" cy="1529256"/>
          </a:xfrm>
          <a:prstGeom prst="rect">
            <a:avLst/>
          </a:prstGeom>
        </p:spPr>
      </p:pic>
    </p:spTree>
    <p:extLst>
      <p:ext uri="{BB962C8B-B14F-4D97-AF65-F5344CB8AC3E}">
        <p14:creationId xmlns:p14="http://schemas.microsoft.com/office/powerpoint/2010/main" val="164728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074A9-316E-CE8E-F867-D2691A1C1C84}"/>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576BC06-90D8-F84A-C872-917601A9A788}"/>
              </a:ext>
            </a:extLst>
          </p:cNvPr>
          <p:cNvSpPr txBox="1"/>
          <p:nvPr/>
        </p:nvSpPr>
        <p:spPr>
          <a:xfrm>
            <a:off x="188258" y="80678"/>
            <a:ext cx="8749553"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sym typeface="Wingdings" panose="05000000000000000000" pitchFamily="2" charset="2"/>
              </a:rPr>
              <a:t>先達山メガソーラー付近の地質</a:t>
            </a:r>
            <a:endParaRPr kumimoji="1" lang="en-US" altLang="ja-JP" sz="3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sym typeface="Wingdings" panose="05000000000000000000" pitchFamily="2" charset="2"/>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sym typeface="Wingdings" panose="05000000000000000000" pitchFamily="2" charset="2"/>
              </a:rPr>
              <a:t>（事業者によるボーリングコア写真）</a:t>
            </a:r>
            <a:endParaRPr kumimoji="1" lang="ja-JP" altLang="en-US" sz="3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pic>
        <p:nvPicPr>
          <p:cNvPr id="5" name="図 4">
            <a:extLst>
              <a:ext uri="{FF2B5EF4-FFF2-40B4-BE49-F238E27FC236}">
                <a16:creationId xmlns:a16="http://schemas.microsoft.com/office/drawing/2014/main" id="{EB2EB0D0-ED59-5971-8FA9-6EEED860C4C0}"/>
              </a:ext>
            </a:extLst>
          </p:cNvPr>
          <p:cNvPicPr>
            <a:picLocks noChangeAspect="1"/>
          </p:cNvPicPr>
          <p:nvPr/>
        </p:nvPicPr>
        <p:blipFill>
          <a:blip r:embed="rId2"/>
          <a:stretch>
            <a:fillRect/>
          </a:stretch>
        </p:blipFill>
        <p:spPr>
          <a:xfrm>
            <a:off x="815787" y="1264028"/>
            <a:ext cx="3310881" cy="4177552"/>
          </a:xfrm>
          <a:prstGeom prst="rect">
            <a:avLst/>
          </a:prstGeom>
        </p:spPr>
      </p:pic>
      <p:pic>
        <p:nvPicPr>
          <p:cNvPr id="10" name="図 9">
            <a:extLst>
              <a:ext uri="{FF2B5EF4-FFF2-40B4-BE49-F238E27FC236}">
                <a16:creationId xmlns:a16="http://schemas.microsoft.com/office/drawing/2014/main" id="{233E9B96-1589-5AE0-0AF1-9B9B0AFD83AC}"/>
              </a:ext>
            </a:extLst>
          </p:cNvPr>
          <p:cNvPicPr>
            <a:picLocks noChangeAspect="1"/>
          </p:cNvPicPr>
          <p:nvPr/>
        </p:nvPicPr>
        <p:blipFill>
          <a:blip r:embed="rId3"/>
          <a:stretch>
            <a:fillRect/>
          </a:stretch>
        </p:blipFill>
        <p:spPr>
          <a:xfrm>
            <a:off x="4806485" y="1264028"/>
            <a:ext cx="3293175" cy="5513294"/>
          </a:xfrm>
          <a:prstGeom prst="rect">
            <a:avLst/>
          </a:prstGeom>
        </p:spPr>
      </p:pic>
      <p:sp>
        <p:nvSpPr>
          <p:cNvPr id="12" name="テキスト ボックス 11">
            <a:extLst>
              <a:ext uri="{FF2B5EF4-FFF2-40B4-BE49-F238E27FC236}">
                <a16:creationId xmlns:a16="http://schemas.microsoft.com/office/drawing/2014/main" id="{9BE585E5-078B-C9A7-F7D6-FEAFA474FBFB}"/>
              </a:ext>
            </a:extLst>
          </p:cNvPr>
          <p:cNvSpPr txBox="1"/>
          <p:nvPr/>
        </p:nvSpPr>
        <p:spPr>
          <a:xfrm>
            <a:off x="918707" y="5547712"/>
            <a:ext cx="3944470"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↑褐色に風化し，柔らかい</a:t>
            </a:r>
            <a:endParaRPr kumimoji="1" lang="en-US" altLang="ja-JP" sz="18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凝灰角礫岩，砕けやすい部分あり→</a:t>
            </a:r>
          </a:p>
        </p:txBody>
      </p:sp>
    </p:spTree>
    <p:extLst>
      <p:ext uri="{BB962C8B-B14F-4D97-AF65-F5344CB8AC3E}">
        <p14:creationId xmlns:p14="http://schemas.microsoft.com/office/powerpoint/2010/main" val="2331779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9CD94-7B60-82C1-13EA-B2B8C635B8D5}"/>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CCA4E46-1B5C-55FF-126B-233AEAE76B14}"/>
              </a:ext>
            </a:extLst>
          </p:cNvPr>
          <p:cNvSpPr txBox="1"/>
          <p:nvPr/>
        </p:nvSpPr>
        <p:spPr>
          <a:xfrm>
            <a:off x="188258" y="80678"/>
            <a:ext cx="8749553"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sym typeface="Wingdings" panose="05000000000000000000" pitchFamily="2" charset="2"/>
              </a:rPr>
              <a:t>こうした場所で，大規模な切土と盛土</a:t>
            </a:r>
            <a:endParaRPr kumimoji="1" lang="en-US" altLang="ja-JP" sz="3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sym typeface="Wingdings" panose="05000000000000000000" pitchFamily="2" charset="2"/>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sym typeface="Wingdings" panose="05000000000000000000" pitchFamily="2" charset="2"/>
              </a:rPr>
              <a:t>＜事業者の図面より＞</a:t>
            </a:r>
            <a:endParaRPr kumimoji="1" lang="en-US" altLang="ja-JP" sz="3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sym typeface="Wingdings" panose="05000000000000000000" pitchFamily="2" charset="2"/>
            </a:endParaRPr>
          </a:p>
        </p:txBody>
      </p:sp>
      <p:pic>
        <p:nvPicPr>
          <p:cNvPr id="4" name="図 3">
            <a:extLst>
              <a:ext uri="{FF2B5EF4-FFF2-40B4-BE49-F238E27FC236}">
                <a16:creationId xmlns:a16="http://schemas.microsoft.com/office/drawing/2014/main" id="{92D1E612-2921-2877-BACB-517DB85E6DEE}"/>
              </a:ext>
            </a:extLst>
          </p:cNvPr>
          <p:cNvPicPr>
            <a:picLocks noChangeAspect="1"/>
          </p:cNvPicPr>
          <p:nvPr/>
        </p:nvPicPr>
        <p:blipFill>
          <a:blip r:embed="rId2"/>
          <a:stretch>
            <a:fillRect/>
          </a:stretch>
        </p:blipFill>
        <p:spPr>
          <a:xfrm>
            <a:off x="499379" y="1290918"/>
            <a:ext cx="4081589" cy="4563035"/>
          </a:xfrm>
          <a:prstGeom prst="rect">
            <a:avLst/>
          </a:prstGeom>
        </p:spPr>
      </p:pic>
      <p:pic>
        <p:nvPicPr>
          <p:cNvPr id="7" name="図 6">
            <a:extLst>
              <a:ext uri="{FF2B5EF4-FFF2-40B4-BE49-F238E27FC236}">
                <a16:creationId xmlns:a16="http://schemas.microsoft.com/office/drawing/2014/main" id="{5EE22A6B-8A73-0F04-2C6E-43D083460C61}"/>
              </a:ext>
            </a:extLst>
          </p:cNvPr>
          <p:cNvPicPr>
            <a:picLocks noChangeAspect="1"/>
          </p:cNvPicPr>
          <p:nvPr/>
        </p:nvPicPr>
        <p:blipFill>
          <a:blip r:embed="rId3"/>
          <a:stretch>
            <a:fillRect/>
          </a:stretch>
        </p:blipFill>
        <p:spPr>
          <a:xfrm>
            <a:off x="4580968" y="1645520"/>
            <a:ext cx="4487301" cy="1187328"/>
          </a:xfrm>
          <a:prstGeom prst="rect">
            <a:avLst/>
          </a:prstGeom>
        </p:spPr>
      </p:pic>
      <p:cxnSp>
        <p:nvCxnSpPr>
          <p:cNvPr id="9" name="直線コネクタ 8">
            <a:extLst>
              <a:ext uri="{FF2B5EF4-FFF2-40B4-BE49-F238E27FC236}">
                <a16:creationId xmlns:a16="http://schemas.microsoft.com/office/drawing/2014/main" id="{03DD06AA-5500-4308-5282-69BE6190DA47}"/>
              </a:ext>
            </a:extLst>
          </p:cNvPr>
          <p:cNvCxnSpPr>
            <a:cxnSpLocks/>
          </p:cNvCxnSpPr>
          <p:nvPr/>
        </p:nvCxnSpPr>
        <p:spPr>
          <a:xfrm>
            <a:off x="896471" y="2259106"/>
            <a:ext cx="28866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図 14">
            <a:extLst>
              <a:ext uri="{FF2B5EF4-FFF2-40B4-BE49-F238E27FC236}">
                <a16:creationId xmlns:a16="http://schemas.microsoft.com/office/drawing/2014/main" id="{717035AF-EBD8-D9C0-9050-DD0E966D653D}"/>
              </a:ext>
            </a:extLst>
          </p:cNvPr>
          <p:cNvPicPr>
            <a:picLocks noChangeAspect="1"/>
          </p:cNvPicPr>
          <p:nvPr/>
        </p:nvPicPr>
        <p:blipFill>
          <a:blip r:embed="rId4"/>
          <a:stretch>
            <a:fillRect/>
          </a:stretch>
        </p:blipFill>
        <p:spPr>
          <a:xfrm>
            <a:off x="4706144" y="3584173"/>
            <a:ext cx="4231667" cy="1059078"/>
          </a:xfrm>
          <a:prstGeom prst="rect">
            <a:avLst/>
          </a:prstGeom>
        </p:spPr>
      </p:pic>
      <p:cxnSp>
        <p:nvCxnSpPr>
          <p:cNvPr id="16" name="直線コネクタ 15">
            <a:extLst>
              <a:ext uri="{FF2B5EF4-FFF2-40B4-BE49-F238E27FC236}">
                <a16:creationId xmlns:a16="http://schemas.microsoft.com/office/drawing/2014/main" id="{9C3BA389-AD62-1BB2-C468-695A91C7AC76}"/>
              </a:ext>
            </a:extLst>
          </p:cNvPr>
          <p:cNvCxnSpPr>
            <a:cxnSpLocks/>
          </p:cNvCxnSpPr>
          <p:nvPr/>
        </p:nvCxnSpPr>
        <p:spPr>
          <a:xfrm>
            <a:off x="663389" y="3729318"/>
            <a:ext cx="36307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89831EFA-749B-D042-6850-12128E1E9347}"/>
              </a:ext>
            </a:extLst>
          </p:cNvPr>
          <p:cNvSpPr txBox="1"/>
          <p:nvPr/>
        </p:nvSpPr>
        <p:spPr>
          <a:xfrm>
            <a:off x="5378830" y="1348892"/>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盛土</a:t>
            </a:r>
          </a:p>
        </p:txBody>
      </p:sp>
      <p:sp>
        <p:nvSpPr>
          <p:cNvPr id="19" name="テキスト ボックス 18">
            <a:extLst>
              <a:ext uri="{FF2B5EF4-FFF2-40B4-BE49-F238E27FC236}">
                <a16:creationId xmlns:a16="http://schemas.microsoft.com/office/drawing/2014/main" id="{62AF6AEC-25B9-1D50-6097-586AB0A14E75}"/>
              </a:ext>
            </a:extLst>
          </p:cNvPr>
          <p:cNvSpPr txBox="1"/>
          <p:nvPr/>
        </p:nvSpPr>
        <p:spPr>
          <a:xfrm>
            <a:off x="7188569" y="1645520"/>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切土</a:t>
            </a:r>
          </a:p>
        </p:txBody>
      </p:sp>
      <p:sp>
        <p:nvSpPr>
          <p:cNvPr id="20" name="テキスト ボックス 19">
            <a:extLst>
              <a:ext uri="{FF2B5EF4-FFF2-40B4-BE49-F238E27FC236}">
                <a16:creationId xmlns:a16="http://schemas.microsoft.com/office/drawing/2014/main" id="{0CFFB581-7E85-544C-0F14-08C31D6D7B82}"/>
              </a:ext>
            </a:extLst>
          </p:cNvPr>
          <p:cNvSpPr txBox="1"/>
          <p:nvPr/>
        </p:nvSpPr>
        <p:spPr>
          <a:xfrm>
            <a:off x="5238437" y="3399507"/>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盛土</a:t>
            </a:r>
          </a:p>
        </p:txBody>
      </p:sp>
      <p:sp>
        <p:nvSpPr>
          <p:cNvPr id="21" name="テキスト ボックス 20">
            <a:extLst>
              <a:ext uri="{FF2B5EF4-FFF2-40B4-BE49-F238E27FC236}">
                <a16:creationId xmlns:a16="http://schemas.microsoft.com/office/drawing/2014/main" id="{EF293A28-3D16-F477-D6A8-7F4B1EE3D21F}"/>
              </a:ext>
            </a:extLst>
          </p:cNvPr>
          <p:cNvSpPr txBox="1"/>
          <p:nvPr/>
        </p:nvSpPr>
        <p:spPr>
          <a:xfrm>
            <a:off x="7699557" y="3789402"/>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切土</a:t>
            </a:r>
          </a:p>
        </p:txBody>
      </p:sp>
      <p:sp>
        <p:nvSpPr>
          <p:cNvPr id="22" name="テキスト ボックス 21">
            <a:extLst>
              <a:ext uri="{FF2B5EF4-FFF2-40B4-BE49-F238E27FC236}">
                <a16:creationId xmlns:a16="http://schemas.microsoft.com/office/drawing/2014/main" id="{8BCD4F3F-E6CF-46F1-E787-B7B1AB3E8097}"/>
              </a:ext>
            </a:extLst>
          </p:cNvPr>
          <p:cNvSpPr txBox="1"/>
          <p:nvPr/>
        </p:nvSpPr>
        <p:spPr>
          <a:xfrm>
            <a:off x="788901" y="1533558"/>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盛土</a:t>
            </a:r>
          </a:p>
        </p:txBody>
      </p:sp>
      <p:sp>
        <p:nvSpPr>
          <p:cNvPr id="23" name="テキスト ボックス 22">
            <a:extLst>
              <a:ext uri="{FF2B5EF4-FFF2-40B4-BE49-F238E27FC236}">
                <a16:creationId xmlns:a16="http://schemas.microsoft.com/office/drawing/2014/main" id="{3F52D417-BA76-3A7C-3DDC-058CD80E13EF}"/>
              </a:ext>
            </a:extLst>
          </p:cNvPr>
          <p:cNvSpPr txBox="1"/>
          <p:nvPr/>
        </p:nvSpPr>
        <p:spPr>
          <a:xfrm>
            <a:off x="2684934" y="1756752"/>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切土</a:t>
            </a:r>
          </a:p>
        </p:txBody>
      </p:sp>
      <p:sp>
        <p:nvSpPr>
          <p:cNvPr id="24" name="テキスト ボックス 23">
            <a:extLst>
              <a:ext uri="{FF2B5EF4-FFF2-40B4-BE49-F238E27FC236}">
                <a16:creationId xmlns:a16="http://schemas.microsoft.com/office/drawing/2014/main" id="{5E93B772-C830-41D5-5F36-4AEB431B0D67}"/>
              </a:ext>
            </a:extLst>
          </p:cNvPr>
          <p:cNvSpPr txBox="1"/>
          <p:nvPr/>
        </p:nvSpPr>
        <p:spPr>
          <a:xfrm>
            <a:off x="4526922" y="5071410"/>
            <a:ext cx="4339650" cy="147732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sng"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盛土と切土の高さは，それぞれ</a:t>
            </a:r>
            <a:r>
              <a:rPr kumimoji="1" lang="en-US" altLang="ja-JP" sz="1800" b="0" i="0" u="sng"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40ⅿ</a:t>
            </a:r>
            <a:r>
              <a:rPr kumimoji="1" lang="ja-JP" altLang="en-US" sz="1800" b="0" i="0" u="sng"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以上</a:t>
            </a:r>
            <a:endParaRPr kumimoji="1" lang="en-US" altLang="ja-JP" sz="1800" b="0" i="0" u="sng"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sng"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に達するところがある．</a:t>
            </a:r>
            <a:endParaRPr kumimoji="1" lang="en-US" altLang="ja-JP" sz="1800" b="0" i="0" u="sng"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FF0000"/>
                </a:solidFill>
                <a:effectLst/>
                <a:highlight>
                  <a:srgbClr val="FFFF00"/>
                </a:highlight>
                <a:uLnTx/>
                <a:uFillTx/>
                <a:latin typeface="ＭＳ ゴシック" panose="020B0609070205080204" pitchFamily="49" charset="-128"/>
                <a:ea typeface="ＭＳ ゴシック" panose="020B0609070205080204" pitchFamily="49" charset="-128"/>
                <a:cs typeface="+mn-cs"/>
              </a:rPr>
              <a:t>現在の盛土規制法では，高さが２</a:t>
            </a:r>
            <a:r>
              <a:rPr kumimoji="1" lang="en-US" altLang="ja-JP" sz="1800" b="0" i="0" u="none" strike="noStrike" kern="1200" cap="none" spc="0" normalizeH="0" baseline="0" noProof="0" dirty="0">
                <a:ln>
                  <a:noFill/>
                </a:ln>
                <a:solidFill>
                  <a:srgbClr val="FF0000"/>
                </a:solidFill>
                <a:effectLst/>
                <a:highlight>
                  <a:srgbClr val="FFFF00"/>
                </a:highlight>
                <a:uLnTx/>
                <a:uFillTx/>
                <a:latin typeface="ＭＳ ゴシック" panose="020B0609070205080204" pitchFamily="49" charset="-128"/>
                <a:ea typeface="ＭＳ ゴシック" panose="020B0609070205080204" pitchFamily="49" charset="-128"/>
                <a:cs typeface="+mn-cs"/>
              </a:rPr>
              <a:t>ⅿ</a:t>
            </a:r>
            <a:r>
              <a:rPr kumimoji="1" lang="ja-JP" altLang="en-US" sz="1800" b="0" i="0" u="none" strike="noStrike" kern="1200" cap="none" spc="0" normalizeH="0" baseline="0" noProof="0" dirty="0">
                <a:ln>
                  <a:noFill/>
                </a:ln>
                <a:solidFill>
                  <a:srgbClr val="FF0000"/>
                </a:solidFill>
                <a:effectLst/>
                <a:highlight>
                  <a:srgbClr val="FFFF00"/>
                </a:highlight>
                <a:uLnTx/>
                <a:uFillTx/>
                <a:latin typeface="ＭＳ ゴシック" panose="020B0609070205080204" pitchFamily="49" charset="-128"/>
                <a:ea typeface="ＭＳ ゴシック" panose="020B0609070205080204" pitchFamily="49" charset="-128"/>
                <a:cs typeface="+mn-cs"/>
              </a:rPr>
              <a:t>を</a:t>
            </a:r>
            <a:endParaRPr kumimoji="1" lang="en-US" altLang="ja-JP" sz="1800" b="0" i="0" u="none" strike="noStrike" kern="1200" cap="none" spc="0" normalizeH="0" baseline="0" noProof="0" dirty="0">
              <a:ln>
                <a:noFill/>
              </a:ln>
              <a:solidFill>
                <a:srgbClr val="FF0000"/>
              </a:solidFill>
              <a:effectLst/>
              <a:highlight>
                <a:srgbClr val="FFFF00"/>
              </a:highlight>
              <a:uLnTx/>
              <a:uFillTx/>
              <a:latin typeface="ＭＳ ゴシック" panose="020B0609070205080204" pitchFamily="49" charset="-128"/>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FF0000"/>
                </a:solidFill>
                <a:effectLst/>
                <a:highlight>
                  <a:srgbClr val="FFFF00"/>
                </a:highlight>
                <a:uLnTx/>
                <a:uFillTx/>
                <a:latin typeface="ＭＳ ゴシック" panose="020B0609070205080204" pitchFamily="49" charset="-128"/>
                <a:ea typeface="ＭＳ ゴシック" panose="020B0609070205080204" pitchFamily="49" charset="-128"/>
                <a:cs typeface="+mn-cs"/>
              </a:rPr>
              <a:t>超えたら規制対象となる</a:t>
            </a:r>
            <a:r>
              <a:rPr kumimoji="1" lang="ja-JP" altLang="en-US" sz="180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a:t>
            </a:r>
          </a:p>
        </p:txBody>
      </p:sp>
    </p:spTree>
    <p:extLst>
      <p:ext uri="{BB962C8B-B14F-4D97-AF65-F5344CB8AC3E}">
        <p14:creationId xmlns:p14="http://schemas.microsoft.com/office/powerpoint/2010/main" val="25568235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CD889-E129-72D7-68C0-20A2F974D233}"/>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47B7CDB-18BA-0662-E645-65605A0F34AD}"/>
              </a:ext>
            </a:extLst>
          </p:cNvPr>
          <p:cNvSpPr txBox="1"/>
          <p:nvPr/>
        </p:nvSpPr>
        <p:spPr>
          <a:xfrm>
            <a:off x="510988" y="215153"/>
            <a:ext cx="8148918" cy="584775"/>
          </a:xfrm>
          <a:prstGeom prst="rect">
            <a:avLst/>
          </a:prstGeom>
          <a:noFill/>
        </p:spPr>
        <p:txBody>
          <a:bodyPr wrap="square" rtlCol="0">
            <a:spAutoFit/>
          </a:bodyPr>
          <a:lstStyle/>
          <a:p>
            <a:pPr algn="ctr"/>
            <a:r>
              <a:rPr kumimoji="1" lang="en-US" altLang="ja-JP" sz="3200" dirty="0">
                <a:latin typeface="ＭＳ ゴシック" panose="020B0609070205080204" pitchFamily="49" charset="-128"/>
                <a:ea typeface="ＭＳ ゴシック" panose="020B0609070205080204" pitchFamily="49" charset="-128"/>
              </a:rPr>
              <a:t>2023</a:t>
            </a:r>
            <a:r>
              <a:rPr kumimoji="1" lang="ja-JP" altLang="en-US" sz="3200" dirty="0">
                <a:latin typeface="ＭＳ ゴシック" panose="020B0609070205080204" pitchFamily="49" charset="-128"/>
                <a:ea typeface="ＭＳ ゴシック" panose="020B0609070205080204" pitchFamily="49" charset="-128"/>
              </a:rPr>
              <a:t>年に「盛土規制法」が施行</a:t>
            </a:r>
            <a:endParaRPr kumimoji="1" lang="en-US" altLang="ja-JP" sz="3200" dirty="0">
              <a:latin typeface="ＭＳ ゴシック" panose="020B0609070205080204" pitchFamily="49" charset="-128"/>
              <a:ea typeface="ＭＳ ゴシック" panose="020B0609070205080204" pitchFamily="49" charset="-128"/>
            </a:endParaRPr>
          </a:p>
        </p:txBody>
      </p:sp>
      <p:sp>
        <p:nvSpPr>
          <p:cNvPr id="7" name="テキスト ボックス 6">
            <a:extLst>
              <a:ext uri="{FF2B5EF4-FFF2-40B4-BE49-F238E27FC236}">
                <a16:creationId xmlns:a16="http://schemas.microsoft.com/office/drawing/2014/main" id="{526521CD-E975-7AD1-BCC3-8A0349F5ECA5}"/>
              </a:ext>
            </a:extLst>
          </p:cNvPr>
          <p:cNvSpPr txBox="1"/>
          <p:nvPr/>
        </p:nvSpPr>
        <p:spPr>
          <a:xfrm>
            <a:off x="4419600" y="6436659"/>
            <a:ext cx="3747247" cy="369332"/>
          </a:xfrm>
          <a:prstGeom prst="rect">
            <a:avLst/>
          </a:prstGeom>
          <a:noFill/>
        </p:spPr>
        <p:txBody>
          <a:bodyPr wrap="square" rtlCol="0">
            <a:spAutoFit/>
          </a:bodyPr>
          <a:lstStyle/>
          <a:p>
            <a:r>
              <a:rPr kumimoji="1" lang="ja-JP" altLang="en-US" dirty="0">
                <a:latin typeface="ＭＳ ゴシック" panose="020B0609070205080204" pitchFamily="49" charset="-128"/>
                <a:ea typeface="ＭＳ ゴシック" panose="020B0609070205080204" pitchFamily="49" charset="-128"/>
              </a:rPr>
              <a:t>「盛土規制法パンフレット」より</a:t>
            </a:r>
          </a:p>
        </p:txBody>
      </p:sp>
      <p:pic>
        <p:nvPicPr>
          <p:cNvPr id="5" name="図 4">
            <a:extLst>
              <a:ext uri="{FF2B5EF4-FFF2-40B4-BE49-F238E27FC236}">
                <a16:creationId xmlns:a16="http://schemas.microsoft.com/office/drawing/2014/main" id="{27512E58-C153-7735-5F70-9B8C839A6A8E}"/>
              </a:ext>
            </a:extLst>
          </p:cNvPr>
          <p:cNvPicPr>
            <a:picLocks noChangeAspect="1"/>
          </p:cNvPicPr>
          <p:nvPr/>
        </p:nvPicPr>
        <p:blipFill>
          <a:blip r:embed="rId2"/>
          <a:stretch>
            <a:fillRect/>
          </a:stretch>
        </p:blipFill>
        <p:spPr>
          <a:xfrm>
            <a:off x="780521" y="1083406"/>
            <a:ext cx="7582958" cy="1419423"/>
          </a:xfrm>
          <a:prstGeom prst="rect">
            <a:avLst/>
          </a:prstGeom>
        </p:spPr>
      </p:pic>
      <p:pic>
        <p:nvPicPr>
          <p:cNvPr id="9" name="図 8">
            <a:extLst>
              <a:ext uri="{FF2B5EF4-FFF2-40B4-BE49-F238E27FC236}">
                <a16:creationId xmlns:a16="http://schemas.microsoft.com/office/drawing/2014/main" id="{B1CE87A3-081A-9473-773F-D1C3C60B7ED8}"/>
              </a:ext>
            </a:extLst>
          </p:cNvPr>
          <p:cNvPicPr>
            <a:picLocks noChangeAspect="1"/>
          </p:cNvPicPr>
          <p:nvPr/>
        </p:nvPicPr>
        <p:blipFill>
          <a:blip r:embed="rId3"/>
          <a:stretch>
            <a:fillRect/>
          </a:stretch>
        </p:blipFill>
        <p:spPr>
          <a:xfrm>
            <a:off x="1073460" y="2535293"/>
            <a:ext cx="6546539" cy="3819312"/>
          </a:xfrm>
          <a:prstGeom prst="rect">
            <a:avLst/>
          </a:prstGeom>
        </p:spPr>
      </p:pic>
    </p:spTree>
    <p:extLst>
      <p:ext uri="{BB962C8B-B14F-4D97-AF65-F5344CB8AC3E}">
        <p14:creationId xmlns:p14="http://schemas.microsoft.com/office/powerpoint/2010/main" val="34651304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48C8B-1260-0594-7756-0F69D18564F6}"/>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6F8088F-4995-12EA-E585-0BDE757AB0ED}"/>
              </a:ext>
            </a:extLst>
          </p:cNvPr>
          <p:cNvSpPr txBox="1"/>
          <p:nvPr/>
        </p:nvSpPr>
        <p:spPr>
          <a:xfrm>
            <a:off x="510988" y="215153"/>
            <a:ext cx="8148918" cy="1077218"/>
          </a:xfrm>
          <a:prstGeom prst="rect">
            <a:avLst/>
          </a:prstGeom>
          <a:noFill/>
        </p:spPr>
        <p:txBody>
          <a:bodyPr wrap="square" rtlCol="0">
            <a:spAutoFit/>
          </a:bodyPr>
          <a:lstStyle/>
          <a:p>
            <a:pPr algn="ctr"/>
            <a:r>
              <a:rPr kumimoji="1" lang="ja-JP" altLang="en-US" sz="3200" dirty="0">
                <a:latin typeface="ＭＳ ゴシック" panose="020B0609070205080204" pitchFamily="49" charset="-128"/>
                <a:ea typeface="ＭＳ ゴシック" panose="020B0609070205080204" pitchFamily="49" charset="-128"/>
                <a:sym typeface="Wingdings" panose="05000000000000000000" pitchFamily="2" charset="2"/>
              </a:rPr>
              <a:t>盛土規制法により</a:t>
            </a:r>
            <a:endParaRPr kumimoji="1" lang="en-US" altLang="ja-JP" sz="3200" dirty="0">
              <a:latin typeface="ＭＳ ゴシック" panose="020B0609070205080204" pitchFamily="49" charset="-128"/>
              <a:ea typeface="ＭＳ ゴシック" panose="020B0609070205080204" pitchFamily="49" charset="-128"/>
              <a:sym typeface="Wingdings" panose="05000000000000000000" pitchFamily="2" charset="2"/>
            </a:endParaRPr>
          </a:p>
          <a:p>
            <a:pPr algn="ctr"/>
            <a:r>
              <a:rPr kumimoji="1" lang="ja-JP" altLang="en-US" sz="3200" dirty="0">
                <a:latin typeface="ＭＳ ゴシック" panose="020B0609070205080204" pitchFamily="49" charset="-128"/>
                <a:ea typeface="ＭＳ ゴシック" panose="020B0609070205080204" pitchFamily="49" charset="-128"/>
                <a:sym typeface="Wingdings" panose="05000000000000000000" pitchFamily="2" charset="2"/>
              </a:rPr>
              <a:t>規制対象となる盛土等の規模</a:t>
            </a:r>
            <a:endParaRPr kumimoji="1" lang="en-US" altLang="ja-JP" sz="3200" dirty="0">
              <a:latin typeface="ＭＳ ゴシック" panose="020B0609070205080204" pitchFamily="49" charset="-128"/>
              <a:ea typeface="ＭＳ ゴシック" panose="020B0609070205080204" pitchFamily="49" charset="-128"/>
            </a:endParaRPr>
          </a:p>
        </p:txBody>
      </p:sp>
      <p:pic>
        <p:nvPicPr>
          <p:cNvPr id="4" name="図 3">
            <a:extLst>
              <a:ext uri="{FF2B5EF4-FFF2-40B4-BE49-F238E27FC236}">
                <a16:creationId xmlns:a16="http://schemas.microsoft.com/office/drawing/2014/main" id="{97F8C7C7-8095-B6F8-C095-351BC291F515}"/>
              </a:ext>
            </a:extLst>
          </p:cNvPr>
          <p:cNvPicPr>
            <a:picLocks noChangeAspect="1"/>
          </p:cNvPicPr>
          <p:nvPr/>
        </p:nvPicPr>
        <p:blipFill>
          <a:blip r:embed="rId2"/>
          <a:stretch>
            <a:fillRect/>
          </a:stretch>
        </p:blipFill>
        <p:spPr>
          <a:xfrm>
            <a:off x="0" y="1603772"/>
            <a:ext cx="9144000" cy="3650456"/>
          </a:xfrm>
          <a:prstGeom prst="rect">
            <a:avLst/>
          </a:prstGeom>
        </p:spPr>
      </p:pic>
      <p:sp>
        <p:nvSpPr>
          <p:cNvPr id="6" name="テキスト ボックス 5">
            <a:extLst>
              <a:ext uri="{FF2B5EF4-FFF2-40B4-BE49-F238E27FC236}">
                <a16:creationId xmlns:a16="http://schemas.microsoft.com/office/drawing/2014/main" id="{06A57052-3D0D-8B36-038A-51868F2FE3E1}"/>
              </a:ext>
            </a:extLst>
          </p:cNvPr>
          <p:cNvSpPr txBox="1"/>
          <p:nvPr/>
        </p:nvSpPr>
        <p:spPr>
          <a:xfrm>
            <a:off x="5020236" y="6273515"/>
            <a:ext cx="3747247" cy="369332"/>
          </a:xfrm>
          <a:prstGeom prst="rect">
            <a:avLst/>
          </a:prstGeom>
          <a:noFill/>
        </p:spPr>
        <p:txBody>
          <a:bodyPr wrap="square" rtlCol="0">
            <a:spAutoFit/>
          </a:bodyPr>
          <a:lstStyle/>
          <a:p>
            <a:pPr algn="r"/>
            <a:r>
              <a:rPr kumimoji="1" lang="ja-JP" altLang="en-US" dirty="0">
                <a:latin typeface="ＭＳ ゴシック" panose="020B0609070205080204" pitchFamily="49" charset="-128"/>
                <a:ea typeface="ＭＳ ゴシック" panose="020B0609070205080204" pitchFamily="49" charset="-128"/>
              </a:rPr>
              <a:t>「盛土規制法パンフレット」より</a:t>
            </a:r>
          </a:p>
        </p:txBody>
      </p:sp>
      <p:sp>
        <p:nvSpPr>
          <p:cNvPr id="5" name="テキスト ボックス 4">
            <a:extLst>
              <a:ext uri="{FF2B5EF4-FFF2-40B4-BE49-F238E27FC236}">
                <a16:creationId xmlns:a16="http://schemas.microsoft.com/office/drawing/2014/main" id="{29635EFF-D05E-AE0B-3B1B-23A658C1F45C}"/>
              </a:ext>
            </a:extLst>
          </p:cNvPr>
          <p:cNvSpPr txBox="1"/>
          <p:nvPr/>
        </p:nvSpPr>
        <p:spPr>
          <a:xfrm>
            <a:off x="1317811" y="5373906"/>
            <a:ext cx="7198660" cy="369332"/>
          </a:xfrm>
          <a:prstGeom prst="rect">
            <a:avLst/>
          </a:prstGeom>
          <a:noFill/>
        </p:spPr>
        <p:txBody>
          <a:bodyPr wrap="square">
            <a:spAutoFit/>
          </a:bodyPr>
          <a:lstStyle/>
          <a:p>
            <a:r>
              <a:rPr kumimoji="1" lang="ja-JP" altLang="en-US" dirty="0">
                <a:solidFill>
                  <a:srgbClr val="FF0000"/>
                </a:solidFill>
                <a:highlight>
                  <a:srgbClr val="FFFF00"/>
                </a:highlight>
                <a:latin typeface="ＭＳ ゴシック" panose="020B0609070205080204" pitchFamily="49" charset="-128"/>
                <a:ea typeface="ＭＳ ゴシック" panose="020B0609070205080204" pitchFamily="49" charset="-128"/>
              </a:rPr>
              <a:t>現在の盛土規制法では，高さが２</a:t>
            </a:r>
            <a:r>
              <a:rPr kumimoji="1" lang="en-US" altLang="ja-JP" dirty="0">
                <a:solidFill>
                  <a:srgbClr val="FF0000"/>
                </a:solidFill>
                <a:highlight>
                  <a:srgbClr val="FFFF00"/>
                </a:highlight>
                <a:latin typeface="ＭＳ ゴシック" panose="020B0609070205080204" pitchFamily="49" charset="-128"/>
                <a:ea typeface="ＭＳ ゴシック" panose="020B0609070205080204" pitchFamily="49" charset="-128"/>
              </a:rPr>
              <a:t>ⅿ</a:t>
            </a:r>
            <a:r>
              <a:rPr kumimoji="1" lang="ja-JP" altLang="en-US" dirty="0">
                <a:solidFill>
                  <a:srgbClr val="FF0000"/>
                </a:solidFill>
                <a:highlight>
                  <a:srgbClr val="FFFF00"/>
                </a:highlight>
                <a:latin typeface="ＭＳ ゴシック" panose="020B0609070205080204" pitchFamily="49" charset="-128"/>
                <a:ea typeface="ＭＳ ゴシック" panose="020B0609070205080204" pitchFamily="49" charset="-128"/>
              </a:rPr>
              <a:t>を超えたら規制対象となる</a:t>
            </a:r>
            <a:r>
              <a:rPr kumimoji="1" lang="ja-JP" altLang="en-US" dirty="0">
                <a:solidFill>
                  <a:srgbClr val="FF0000"/>
                </a:solidFill>
                <a:latin typeface="ＭＳ ゴシック" panose="020B0609070205080204" pitchFamily="49" charset="-128"/>
                <a:ea typeface="ＭＳ ゴシック" panose="020B0609070205080204" pitchFamily="49" charset="-128"/>
              </a:rPr>
              <a:t>．</a:t>
            </a:r>
          </a:p>
        </p:txBody>
      </p:sp>
    </p:spTree>
    <p:extLst>
      <p:ext uri="{BB962C8B-B14F-4D97-AF65-F5344CB8AC3E}">
        <p14:creationId xmlns:p14="http://schemas.microsoft.com/office/powerpoint/2010/main" val="3263482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371CC-CEC2-D872-AFF3-EC554A3AD204}"/>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4F60B21B-5E20-A206-48D8-5CA518743700}"/>
              </a:ext>
            </a:extLst>
          </p:cNvPr>
          <p:cNvSpPr txBox="1"/>
          <p:nvPr/>
        </p:nvSpPr>
        <p:spPr>
          <a:xfrm>
            <a:off x="251012" y="735128"/>
            <a:ext cx="8641976" cy="923330"/>
          </a:xfrm>
          <a:prstGeom prst="rect">
            <a:avLst/>
          </a:prstGeom>
          <a:noFill/>
        </p:spPr>
        <p:txBody>
          <a:bodyPr wrap="square">
            <a:spAutoFit/>
          </a:bodyPr>
          <a:lstStyle/>
          <a:p>
            <a:r>
              <a:rPr lang="ja-JP" altLang="en-US" dirty="0"/>
              <a:t>盛土規制法　第</a:t>
            </a:r>
            <a:r>
              <a:rPr lang="en-US" altLang="ja-JP" dirty="0"/>
              <a:t>21</a:t>
            </a:r>
            <a:r>
              <a:rPr lang="ja-JP" altLang="en-US" dirty="0"/>
              <a:t>条第</a:t>
            </a:r>
            <a:r>
              <a:rPr lang="en-US" altLang="ja-JP" dirty="0"/>
              <a:t>1</a:t>
            </a:r>
            <a:r>
              <a:rPr lang="ja-JP" altLang="en-US" dirty="0"/>
              <a:t>項又は第</a:t>
            </a:r>
            <a:r>
              <a:rPr lang="en-US" altLang="ja-JP" dirty="0"/>
              <a:t>40</a:t>
            </a:r>
            <a:r>
              <a:rPr lang="ja-JP" altLang="en-US" dirty="0"/>
              <a:t>条第</a:t>
            </a:r>
            <a:r>
              <a:rPr lang="en-US" altLang="ja-JP" dirty="0"/>
              <a:t>1</a:t>
            </a:r>
            <a:r>
              <a:rPr lang="ja-JP" altLang="en-US" dirty="0"/>
              <a:t>項の規定に基づく工事の届出</a:t>
            </a:r>
            <a:endParaRPr lang="en-US" altLang="ja-JP"/>
          </a:p>
          <a:p>
            <a:r>
              <a:rPr lang="ja-JP" altLang="en-US"/>
              <a:t>（</a:t>
            </a:r>
            <a:r>
              <a:rPr lang="ja-JP" altLang="en-US" dirty="0"/>
              <a:t>規制開始時に行われている工事の届出）</a:t>
            </a:r>
            <a:endParaRPr lang="en-US" altLang="ja-JP" dirty="0"/>
          </a:p>
          <a:p>
            <a:r>
              <a:rPr lang="en-US" altLang="ja-JP" dirty="0"/>
              <a:t>G〈</a:t>
            </a:r>
            <a:r>
              <a:rPr lang="ja-JP" altLang="en-US" dirty="0"/>
              <a:t>土地の形質変更</a:t>
            </a:r>
            <a:r>
              <a:rPr lang="en-US" altLang="ja-JP" dirty="0"/>
              <a:t>〉</a:t>
            </a:r>
            <a:endParaRPr lang="ja-JP" altLang="en-US" dirty="0"/>
          </a:p>
        </p:txBody>
      </p:sp>
      <p:pic>
        <p:nvPicPr>
          <p:cNvPr id="7" name="図 6">
            <a:extLst>
              <a:ext uri="{FF2B5EF4-FFF2-40B4-BE49-F238E27FC236}">
                <a16:creationId xmlns:a16="http://schemas.microsoft.com/office/drawing/2014/main" id="{7DA3D5CE-38ED-645F-7D14-B4908C1AFE3D}"/>
              </a:ext>
            </a:extLst>
          </p:cNvPr>
          <p:cNvPicPr>
            <a:picLocks noChangeAspect="1"/>
          </p:cNvPicPr>
          <p:nvPr/>
        </p:nvPicPr>
        <p:blipFill>
          <a:blip r:embed="rId2"/>
          <a:stretch>
            <a:fillRect/>
          </a:stretch>
        </p:blipFill>
        <p:spPr>
          <a:xfrm>
            <a:off x="0" y="1658458"/>
            <a:ext cx="9144000" cy="531152"/>
          </a:xfrm>
          <a:prstGeom prst="rect">
            <a:avLst/>
          </a:prstGeom>
        </p:spPr>
      </p:pic>
      <p:pic>
        <p:nvPicPr>
          <p:cNvPr id="9" name="図 8">
            <a:extLst>
              <a:ext uri="{FF2B5EF4-FFF2-40B4-BE49-F238E27FC236}">
                <a16:creationId xmlns:a16="http://schemas.microsoft.com/office/drawing/2014/main" id="{18AD2409-C376-8793-AD02-9C3FA2E42538}"/>
              </a:ext>
            </a:extLst>
          </p:cNvPr>
          <p:cNvPicPr>
            <a:picLocks noChangeAspect="1"/>
          </p:cNvPicPr>
          <p:nvPr/>
        </p:nvPicPr>
        <p:blipFill>
          <a:blip r:embed="rId3"/>
          <a:stretch>
            <a:fillRect/>
          </a:stretch>
        </p:blipFill>
        <p:spPr>
          <a:xfrm>
            <a:off x="0" y="2189610"/>
            <a:ext cx="9144000" cy="539325"/>
          </a:xfrm>
          <a:prstGeom prst="rect">
            <a:avLst/>
          </a:prstGeom>
        </p:spPr>
      </p:pic>
      <p:pic>
        <p:nvPicPr>
          <p:cNvPr id="11" name="図 10">
            <a:extLst>
              <a:ext uri="{FF2B5EF4-FFF2-40B4-BE49-F238E27FC236}">
                <a16:creationId xmlns:a16="http://schemas.microsoft.com/office/drawing/2014/main" id="{B42E2CC1-E9F1-28F5-7266-07F342A90CF4}"/>
              </a:ext>
            </a:extLst>
          </p:cNvPr>
          <p:cNvPicPr>
            <a:picLocks noChangeAspect="1"/>
          </p:cNvPicPr>
          <p:nvPr/>
        </p:nvPicPr>
        <p:blipFill>
          <a:blip r:embed="rId4"/>
          <a:stretch>
            <a:fillRect/>
          </a:stretch>
        </p:blipFill>
        <p:spPr>
          <a:xfrm>
            <a:off x="1914154" y="2960007"/>
            <a:ext cx="5315692" cy="600159"/>
          </a:xfrm>
          <a:prstGeom prst="rect">
            <a:avLst/>
          </a:prstGeom>
        </p:spPr>
      </p:pic>
      <p:pic>
        <p:nvPicPr>
          <p:cNvPr id="13" name="図 12">
            <a:extLst>
              <a:ext uri="{FF2B5EF4-FFF2-40B4-BE49-F238E27FC236}">
                <a16:creationId xmlns:a16="http://schemas.microsoft.com/office/drawing/2014/main" id="{1E73D7C8-888B-28B0-B6D1-6D3389EC1441}"/>
              </a:ext>
            </a:extLst>
          </p:cNvPr>
          <p:cNvPicPr>
            <a:picLocks noChangeAspect="1"/>
          </p:cNvPicPr>
          <p:nvPr/>
        </p:nvPicPr>
        <p:blipFill>
          <a:blip r:embed="rId5"/>
          <a:stretch>
            <a:fillRect/>
          </a:stretch>
        </p:blipFill>
        <p:spPr>
          <a:xfrm>
            <a:off x="1918917" y="3500118"/>
            <a:ext cx="5306165" cy="628738"/>
          </a:xfrm>
          <a:prstGeom prst="rect">
            <a:avLst/>
          </a:prstGeom>
        </p:spPr>
      </p:pic>
      <p:pic>
        <p:nvPicPr>
          <p:cNvPr id="15" name="図 14">
            <a:extLst>
              <a:ext uri="{FF2B5EF4-FFF2-40B4-BE49-F238E27FC236}">
                <a16:creationId xmlns:a16="http://schemas.microsoft.com/office/drawing/2014/main" id="{7EC4B6FE-9689-6A9E-D4F9-A6FFD76C56CD}"/>
              </a:ext>
            </a:extLst>
          </p:cNvPr>
          <p:cNvPicPr>
            <a:picLocks noChangeAspect="1"/>
          </p:cNvPicPr>
          <p:nvPr/>
        </p:nvPicPr>
        <p:blipFill>
          <a:blip r:embed="rId6"/>
          <a:stretch>
            <a:fillRect/>
          </a:stretch>
        </p:blipFill>
        <p:spPr>
          <a:xfrm>
            <a:off x="422743" y="4318934"/>
            <a:ext cx="8011643" cy="581106"/>
          </a:xfrm>
          <a:prstGeom prst="rect">
            <a:avLst/>
          </a:prstGeom>
        </p:spPr>
      </p:pic>
      <p:pic>
        <p:nvPicPr>
          <p:cNvPr id="17" name="図 16">
            <a:extLst>
              <a:ext uri="{FF2B5EF4-FFF2-40B4-BE49-F238E27FC236}">
                <a16:creationId xmlns:a16="http://schemas.microsoft.com/office/drawing/2014/main" id="{F4565AB1-5D75-C04A-8266-E488A6E7DE5E}"/>
              </a:ext>
            </a:extLst>
          </p:cNvPr>
          <p:cNvPicPr>
            <a:picLocks noChangeAspect="1"/>
          </p:cNvPicPr>
          <p:nvPr/>
        </p:nvPicPr>
        <p:blipFill>
          <a:blip r:embed="rId7"/>
          <a:stretch>
            <a:fillRect/>
          </a:stretch>
        </p:blipFill>
        <p:spPr>
          <a:xfrm>
            <a:off x="422743" y="4900040"/>
            <a:ext cx="8011643" cy="609685"/>
          </a:xfrm>
          <a:prstGeom prst="rect">
            <a:avLst/>
          </a:prstGeom>
        </p:spPr>
      </p:pic>
      <p:sp>
        <p:nvSpPr>
          <p:cNvPr id="18" name="テキスト ボックス 17">
            <a:extLst>
              <a:ext uri="{FF2B5EF4-FFF2-40B4-BE49-F238E27FC236}">
                <a16:creationId xmlns:a16="http://schemas.microsoft.com/office/drawing/2014/main" id="{B475AC1D-3BB3-49A2-45D5-4B5D93EA6834}"/>
              </a:ext>
            </a:extLst>
          </p:cNvPr>
          <p:cNvSpPr txBox="1"/>
          <p:nvPr/>
        </p:nvSpPr>
        <p:spPr>
          <a:xfrm>
            <a:off x="5477435" y="6062252"/>
            <a:ext cx="3666565" cy="369332"/>
          </a:xfrm>
          <a:prstGeom prst="rect">
            <a:avLst/>
          </a:prstGeom>
          <a:noFill/>
        </p:spPr>
        <p:txBody>
          <a:bodyPr wrap="square" rtlCol="0">
            <a:spAutoFit/>
          </a:bodyPr>
          <a:lstStyle/>
          <a:p>
            <a:r>
              <a:rPr kumimoji="1" lang="ja-JP" altLang="en-US" dirty="0">
                <a:solidFill>
                  <a:srgbClr val="FF0000"/>
                </a:solidFill>
                <a:highlight>
                  <a:srgbClr val="FFFF00"/>
                </a:highlight>
                <a:latin typeface="ＭＳ ゴシック" panose="020B0609070205080204" pitchFamily="49" charset="-128"/>
                <a:ea typeface="ＭＳ ゴシック" panose="020B0609070205080204" pitchFamily="49" charset="-128"/>
              </a:rPr>
              <a:t>届出</a:t>
            </a:r>
            <a:r>
              <a:rPr kumimoji="1" lang="en-US" altLang="ja-JP" dirty="0">
                <a:solidFill>
                  <a:srgbClr val="FF0000"/>
                </a:solidFill>
                <a:highlight>
                  <a:srgbClr val="FFFF00"/>
                </a:highlight>
                <a:latin typeface="ＭＳ ゴシック" panose="020B0609070205080204" pitchFamily="49" charset="-128"/>
                <a:ea typeface="ＭＳ ゴシック" panose="020B0609070205080204" pitchFamily="49" charset="-128"/>
              </a:rPr>
              <a:t>23</a:t>
            </a:r>
            <a:r>
              <a:rPr kumimoji="1" lang="ja-JP" altLang="en-US" dirty="0">
                <a:solidFill>
                  <a:srgbClr val="FF0000"/>
                </a:solidFill>
                <a:highlight>
                  <a:srgbClr val="FFFF00"/>
                </a:highlight>
                <a:latin typeface="ＭＳ ゴシック" panose="020B0609070205080204" pitchFamily="49" charset="-128"/>
                <a:ea typeface="ＭＳ ゴシック" panose="020B0609070205080204" pitchFamily="49" charset="-128"/>
              </a:rPr>
              <a:t>件の中で、断トツの１位！</a:t>
            </a:r>
            <a:endParaRPr kumimoji="1" lang="en-US" altLang="ja-JP" dirty="0">
              <a:solidFill>
                <a:srgbClr val="FF0000"/>
              </a:solidFill>
              <a:highlight>
                <a:srgbClr val="FFFF00"/>
              </a:highlight>
              <a:latin typeface="ＭＳ ゴシック" panose="020B0609070205080204" pitchFamily="49" charset="-128"/>
              <a:ea typeface="ＭＳ ゴシック" panose="020B0609070205080204" pitchFamily="49" charset="-128"/>
            </a:endParaRPr>
          </a:p>
        </p:txBody>
      </p:sp>
      <p:sp>
        <p:nvSpPr>
          <p:cNvPr id="20" name="テキスト ボックス 19">
            <a:extLst>
              <a:ext uri="{FF2B5EF4-FFF2-40B4-BE49-F238E27FC236}">
                <a16:creationId xmlns:a16="http://schemas.microsoft.com/office/drawing/2014/main" id="{F1D8A5B4-66BE-FEEA-FD7F-82021FFCC7DB}"/>
              </a:ext>
            </a:extLst>
          </p:cNvPr>
          <p:cNvSpPr txBox="1"/>
          <p:nvPr/>
        </p:nvSpPr>
        <p:spPr>
          <a:xfrm>
            <a:off x="331693" y="5851746"/>
            <a:ext cx="7602072" cy="923330"/>
          </a:xfrm>
          <a:prstGeom prst="rect">
            <a:avLst/>
          </a:prstGeom>
          <a:noFill/>
        </p:spPr>
        <p:txBody>
          <a:bodyPr wrap="square">
            <a:spAutoFit/>
          </a:bodyPr>
          <a:lstStyle/>
          <a:p>
            <a:r>
              <a:rPr lang="ja-JP" altLang="en-US" dirty="0"/>
              <a:t>表の出典：福島市</a:t>
            </a:r>
            <a:r>
              <a:rPr lang="en-US" altLang="ja-JP" dirty="0"/>
              <a:t>HP</a:t>
            </a:r>
          </a:p>
          <a:p>
            <a:r>
              <a:rPr lang="en-US" altLang="ja-JP" dirty="0"/>
              <a:t>https://www.city.fukushima.fukushima.jp/kaihatsu-kaihatsu/machizukuri/kenchiku/documents/kiseikaishizitodokedekouziitiran.pdf</a:t>
            </a:r>
            <a:endParaRPr lang="ja-JP" altLang="en-US" dirty="0"/>
          </a:p>
        </p:txBody>
      </p:sp>
      <p:sp>
        <p:nvSpPr>
          <p:cNvPr id="3" name="正方形/長方形 2">
            <a:extLst>
              <a:ext uri="{FF2B5EF4-FFF2-40B4-BE49-F238E27FC236}">
                <a16:creationId xmlns:a16="http://schemas.microsoft.com/office/drawing/2014/main" id="{C343DE4D-299D-398D-414C-FFDA71DEFE0F}"/>
              </a:ext>
            </a:extLst>
          </p:cNvPr>
          <p:cNvSpPr/>
          <p:nvPr/>
        </p:nvSpPr>
        <p:spPr>
          <a:xfrm>
            <a:off x="3218329" y="4318934"/>
            <a:ext cx="5216057" cy="119079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EE6EC977-BFBA-033F-E591-9BF8252EA92F}"/>
              </a:ext>
            </a:extLst>
          </p:cNvPr>
          <p:cNvSpPr txBox="1"/>
          <p:nvPr/>
        </p:nvSpPr>
        <p:spPr>
          <a:xfrm>
            <a:off x="510988" y="215153"/>
            <a:ext cx="8148918" cy="584775"/>
          </a:xfrm>
          <a:prstGeom prst="rect">
            <a:avLst/>
          </a:prstGeom>
          <a:noFill/>
        </p:spPr>
        <p:txBody>
          <a:bodyPr wrap="square" rtlCol="0">
            <a:spAutoFit/>
          </a:bodyPr>
          <a:lstStyle/>
          <a:p>
            <a:r>
              <a:rPr kumimoji="1" lang="ja-JP" altLang="en-US" sz="3200" dirty="0">
                <a:latin typeface="ＭＳ ゴシック" panose="020B0609070205080204" pitchFamily="49" charset="-128"/>
                <a:ea typeface="ＭＳ ゴシック" panose="020B0609070205080204" pitchFamily="49" charset="-128"/>
              </a:rPr>
              <a:t>先達山太陽光発電所が福島市に届けた内容</a:t>
            </a:r>
            <a:endParaRPr kumimoji="1" lang="en-US" altLang="ja-JP" sz="3200" dirty="0">
              <a:latin typeface="ＭＳ ゴシック" panose="020B0609070205080204" pitchFamily="49" charset="-128"/>
              <a:ea typeface="ＭＳ ゴシック" panose="020B0609070205080204" pitchFamily="49" charset="-128"/>
            </a:endParaRPr>
          </a:p>
        </p:txBody>
      </p:sp>
      <p:sp>
        <p:nvSpPr>
          <p:cNvPr id="6" name="テキスト ボックス 5">
            <a:extLst>
              <a:ext uri="{FF2B5EF4-FFF2-40B4-BE49-F238E27FC236}">
                <a16:creationId xmlns:a16="http://schemas.microsoft.com/office/drawing/2014/main" id="{3EABAAE8-1DCC-A185-8F5B-467CF881523D}"/>
              </a:ext>
            </a:extLst>
          </p:cNvPr>
          <p:cNvSpPr txBox="1"/>
          <p:nvPr/>
        </p:nvSpPr>
        <p:spPr>
          <a:xfrm>
            <a:off x="4078939" y="5481146"/>
            <a:ext cx="3792070" cy="646331"/>
          </a:xfrm>
          <a:prstGeom prst="rect">
            <a:avLst/>
          </a:prstGeom>
          <a:noFill/>
        </p:spPr>
        <p:txBody>
          <a:bodyPr wrap="square" rtlCol="0">
            <a:spAutoFit/>
          </a:bodyPr>
          <a:lstStyle/>
          <a:p>
            <a:r>
              <a:rPr kumimoji="1" lang="ja-JP" altLang="en-US" dirty="0">
                <a:solidFill>
                  <a:srgbClr val="FF0000"/>
                </a:solidFill>
                <a:latin typeface="ＭＳ ゴシック" panose="020B0609070205080204" pitchFamily="49" charset="-128"/>
                <a:ea typeface="ＭＳ ゴシック" panose="020B0609070205080204" pitchFamily="49" charset="-128"/>
              </a:rPr>
              <a:t>平均盛土高さ＝</a:t>
            </a:r>
            <a:r>
              <a:rPr kumimoji="1" lang="en-US" altLang="ja-JP" dirty="0">
                <a:solidFill>
                  <a:srgbClr val="FF0000"/>
                </a:solidFill>
                <a:latin typeface="ＭＳ ゴシック" panose="020B0609070205080204" pitchFamily="49" charset="-128"/>
                <a:ea typeface="ＭＳ ゴシック" panose="020B0609070205080204" pitchFamily="49" charset="-128"/>
              </a:rPr>
              <a:t>15.73m</a:t>
            </a:r>
          </a:p>
          <a:p>
            <a:r>
              <a:rPr kumimoji="1" lang="ja-JP" altLang="en-US" dirty="0">
                <a:solidFill>
                  <a:srgbClr val="FF0000"/>
                </a:solidFill>
                <a:latin typeface="ＭＳ ゴシック" panose="020B0609070205080204" pitchFamily="49" charset="-128"/>
                <a:ea typeface="ＭＳ ゴシック" panose="020B0609070205080204" pitchFamily="49" charset="-128"/>
              </a:rPr>
              <a:t>平均切土高さ＝</a:t>
            </a:r>
            <a:r>
              <a:rPr kumimoji="1" lang="en-US" altLang="ja-JP" dirty="0">
                <a:solidFill>
                  <a:srgbClr val="FF0000"/>
                </a:solidFill>
                <a:latin typeface="ＭＳ ゴシック" panose="020B0609070205080204" pitchFamily="49" charset="-128"/>
                <a:ea typeface="ＭＳ ゴシック" panose="020B0609070205080204" pitchFamily="49" charset="-128"/>
              </a:rPr>
              <a:t>13.86m</a:t>
            </a:r>
            <a:endParaRPr kumimoji="1" lang="ja-JP" altLang="en-US" dirty="0">
              <a:solidFill>
                <a:srgbClr val="FF0000"/>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2103367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1B5CF5-76B7-3B8F-0324-351BC09BEB72}"/>
              </a:ext>
            </a:extLst>
          </p:cNvPr>
          <p:cNvSpPr>
            <a:spLocks noGrp="1"/>
          </p:cNvSpPr>
          <p:nvPr>
            <p:ph type="title"/>
          </p:nvPr>
        </p:nvSpPr>
        <p:spPr>
          <a:xfrm>
            <a:off x="6379369" y="1111448"/>
            <a:ext cx="2679221" cy="4513065"/>
          </a:xfrm>
        </p:spPr>
        <p:txBody>
          <a:bodyPr>
            <a:normAutofit fontScale="90000"/>
          </a:bodyPr>
          <a:lstStyle/>
          <a:p>
            <a:pPr>
              <a:lnSpc>
                <a:spcPct val="100000"/>
              </a:lnSpc>
              <a:spcBef>
                <a:spcPts val="900"/>
              </a:spcBef>
              <a:defRPr/>
            </a:pPr>
            <a:r>
              <a:rPr lang="ja-JP" altLang="en-US" sz="2400" dirty="0">
                <a:solidFill>
                  <a:prstClr val="black"/>
                </a:solidFill>
                <a:latin typeface="ＭＳ ゴシック" panose="020B0609070205080204" pitchFamily="49" charset="-128"/>
                <a:ea typeface="ＭＳ ゴシック" panose="020B0609070205080204" pitchFamily="49" charset="-128"/>
                <a:cs typeface="+mn-cs"/>
              </a:rPr>
              <a:t>安定解析の問題点①</a:t>
            </a:r>
            <a:br>
              <a:rPr lang="en-US" altLang="ja-JP" sz="2400" dirty="0">
                <a:solidFill>
                  <a:prstClr val="black"/>
                </a:solidFill>
                <a:latin typeface="ＭＳ ゴシック" panose="020B0609070205080204" pitchFamily="49" charset="-128"/>
                <a:ea typeface="ＭＳ ゴシック" panose="020B0609070205080204" pitchFamily="49" charset="-128"/>
                <a:cs typeface="+mn-cs"/>
              </a:rPr>
            </a:br>
            <a:br>
              <a:rPr lang="en-US" altLang="ja-JP" sz="2400" dirty="0">
                <a:solidFill>
                  <a:prstClr val="black"/>
                </a:solidFill>
                <a:latin typeface="ＭＳ ゴシック" panose="020B0609070205080204" pitchFamily="49" charset="-128"/>
                <a:ea typeface="ＭＳ ゴシック" panose="020B0609070205080204" pitchFamily="49" charset="-128"/>
                <a:cs typeface="+mn-cs"/>
              </a:rPr>
            </a:br>
            <a:r>
              <a:rPr lang="ja-JP" altLang="en-US" sz="2025" dirty="0">
                <a:solidFill>
                  <a:prstClr val="black"/>
                </a:solidFill>
                <a:latin typeface="ＭＳ ゴシック" panose="020B0609070205080204" pitchFamily="49" charset="-128"/>
                <a:ea typeface="ＭＳ ゴシック" panose="020B0609070205080204" pitchFamily="49" charset="-128"/>
                <a:cs typeface="+mn-cs"/>
              </a:rPr>
              <a:t>安定解析断面図が盛土の中心を通っていない</a:t>
            </a:r>
            <a:br>
              <a:rPr lang="en-US" altLang="ja-JP" sz="1500" dirty="0">
                <a:solidFill>
                  <a:prstClr val="black"/>
                </a:solidFill>
                <a:latin typeface="ＭＳ ゴシック" panose="020B0609070205080204" pitchFamily="49" charset="-128"/>
                <a:ea typeface="ＭＳ ゴシック" panose="020B0609070205080204" pitchFamily="49" charset="-128"/>
                <a:cs typeface="+mn-cs"/>
              </a:rPr>
            </a:br>
            <a:br>
              <a:rPr lang="en-US" altLang="ja-JP" sz="1500" dirty="0">
                <a:solidFill>
                  <a:prstClr val="black"/>
                </a:solidFill>
                <a:latin typeface="ＭＳ ゴシック" panose="020B0609070205080204" pitchFamily="49" charset="-128"/>
                <a:ea typeface="ＭＳ ゴシック" panose="020B0609070205080204" pitchFamily="49" charset="-128"/>
                <a:cs typeface="+mn-cs"/>
              </a:rPr>
            </a:br>
            <a:r>
              <a:rPr lang="en-US" altLang="ja-JP" sz="1500" dirty="0">
                <a:solidFill>
                  <a:prstClr val="black"/>
                </a:solidFill>
                <a:latin typeface="+mn-ea"/>
                <a:ea typeface="+mn-ea"/>
                <a:cs typeface="+mn-cs"/>
              </a:rPr>
              <a:t>AC7</a:t>
            </a:r>
            <a:r>
              <a:rPr lang="ja-JP" altLang="en-US" sz="1650" dirty="0">
                <a:solidFill>
                  <a:prstClr val="black"/>
                </a:solidFill>
                <a:latin typeface="+mn-ea"/>
                <a:ea typeface="+mn-ea"/>
                <a:cs typeface="+mn-cs"/>
              </a:rPr>
              <a:t>報</a:t>
            </a:r>
            <a:r>
              <a:rPr lang="ja-JP" altLang="en-US" sz="1650" dirty="0">
                <a:solidFill>
                  <a:prstClr val="black"/>
                </a:solidFill>
                <a:latin typeface="游ゴシック" panose="020F0502020204030204"/>
                <a:ea typeface="游ゴシック" panose="020B0400000000000000" pitchFamily="50" charset="-128"/>
                <a:cs typeface="+mn-cs"/>
              </a:rPr>
              <a:t>告書の切土（黄灰色）、盛土（青色）区分平面図に安定解析断面線を記載。</a:t>
            </a:r>
            <a:br>
              <a:rPr lang="en-US" altLang="ja-JP" sz="1650" dirty="0">
                <a:solidFill>
                  <a:prstClr val="black"/>
                </a:solidFill>
                <a:latin typeface="游ゴシック" panose="020F0502020204030204"/>
                <a:ea typeface="游ゴシック" panose="020B0400000000000000" pitchFamily="50" charset="-128"/>
                <a:cs typeface="+mn-cs"/>
              </a:rPr>
            </a:br>
            <a:br>
              <a:rPr lang="en-US" altLang="ja-JP" sz="1650" dirty="0">
                <a:solidFill>
                  <a:prstClr val="black"/>
                </a:solidFill>
                <a:latin typeface="游ゴシック" panose="020F0502020204030204"/>
                <a:ea typeface="游ゴシック" panose="020B0400000000000000" pitchFamily="50" charset="-128"/>
                <a:cs typeface="+mn-cs"/>
              </a:rPr>
            </a:br>
            <a:r>
              <a:rPr lang="en-US" altLang="ja-JP" sz="1650" dirty="0">
                <a:solidFill>
                  <a:prstClr val="black"/>
                </a:solidFill>
                <a:latin typeface="游ゴシック" panose="020F0502020204030204"/>
                <a:ea typeface="游ゴシック" panose="020B0400000000000000" pitchFamily="50" charset="-128"/>
                <a:cs typeface="+mn-cs"/>
              </a:rPr>
              <a:t>AC7</a:t>
            </a:r>
            <a:r>
              <a:rPr lang="ja-JP" altLang="en-US" sz="1650" dirty="0">
                <a:solidFill>
                  <a:prstClr val="black"/>
                </a:solidFill>
                <a:latin typeface="游ゴシック" panose="020F0502020204030204"/>
                <a:ea typeface="游ゴシック" panose="020B0400000000000000" pitchFamily="50" charset="-128"/>
                <a:cs typeface="+mn-cs"/>
              </a:rPr>
              <a:t>が解析したイーイ断面は盛土の中心を通っていない。</a:t>
            </a:r>
            <a:br>
              <a:rPr lang="en-US" altLang="ja-JP" sz="1650" dirty="0">
                <a:solidFill>
                  <a:prstClr val="black"/>
                </a:solidFill>
                <a:latin typeface="游ゴシック" panose="020F0502020204030204"/>
                <a:ea typeface="游ゴシック" panose="020B0400000000000000" pitchFamily="50" charset="-128"/>
                <a:cs typeface="+mn-cs"/>
              </a:rPr>
            </a:br>
            <a:br>
              <a:rPr lang="en-US" altLang="ja-JP" sz="1650" dirty="0">
                <a:solidFill>
                  <a:prstClr val="black"/>
                </a:solidFill>
                <a:latin typeface="游ゴシック" panose="020F0502020204030204"/>
                <a:ea typeface="游ゴシック" panose="020B0400000000000000" pitchFamily="50" charset="-128"/>
                <a:cs typeface="+mn-cs"/>
              </a:rPr>
            </a:br>
            <a:r>
              <a:rPr lang="ja-JP" altLang="en-US" sz="1650" dirty="0">
                <a:solidFill>
                  <a:prstClr val="black"/>
                </a:solidFill>
                <a:latin typeface="游ゴシック" panose="020F0502020204030204"/>
                <a:ea typeface="游ゴシック" panose="020B0400000000000000" pitchFamily="50" charset="-128"/>
                <a:cs typeface="+mn-cs"/>
              </a:rPr>
              <a:t>したがって、新しくイ</a:t>
            </a:r>
            <a:r>
              <a:rPr lang="ja-JP" altLang="en-US" sz="1650" dirty="0">
                <a:solidFill>
                  <a:prstClr val="black"/>
                </a:solidFill>
                <a:latin typeface="游ゴシック" panose="020F0502020204030204"/>
                <a:ea typeface="游ゴシック" panose="020B0400000000000000" pitchFamily="50" charset="-128"/>
              </a:rPr>
              <a:t>’</a:t>
            </a:r>
            <a:r>
              <a:rPr lang="ja-JP" altLang="en-US" sz="1650" dirty="0">
                <a:solidFill>
                  <a:prstClr val="black"/>
                </a:solidFill>
                <a:latin typeface="游ゴシック" panose="020F0502020204030204"/>
                <a:ea typeface="游ゴシック" panose="020B0400000000000000" pitchFamily="50" charset="-128"/>
                <a:cs typeface="+mn-cs"/>
              </a:rPr>
              <a:t>－イ’断面を作成し、再解析する必要がある。</a:t>
            </a:r>
            <a:endParaRPr lang="ja-JP" altLang="en-US" sz="1650" dirty="0">
              <a:solidFill>
                <a:srgbClr val="FF0000"/>
              </a:solidFill>
            </a:endParaRPr>
          </a:p>
        </p:txBody>
      </p:sp>
      <p:sp>
        <p:nvSpPr>
          <p:cNvPr id="7" name="スライド番号プレースホルダー 6">
            <a:extLst>
              <a:ext uri="{FF2B5EF4-FFF2-40B4-BE49-F238E27FC236}">
                <a16:creationId xmlns:a16="http://schemas.microsoft.com/office/drawing/2014/main" id="{EF950BAE-8BC8-F16B-FF7C-FE06D9349C11}"/>
              </a:ext>
            </a:extLst>
          </p:cNvPr>
          <p:cNvSpPr>
            <a:spLocks noGrp="1"/>
          </p:cNvSpPr>
          <p:nvPr>
            <p:ph type="sldNum" sz="quarter" idx="12"/>
          </p:nvPr>
        </p:nvSpPr>
        <p:spPr/>
        <p:txBody>
          <a:bodyPr/>
          <a:lstStyle/>
          <a:p>
            <a:pPr defTabSz="685800">
              <a:defRPr/>
            </a:pPr>
            <a:fld id="{9E22262F-9878-4C70-B797-7AE7AF17425E}" type="slidenum">
              <a:rPr kumimoji="1" lang="ja-JP" altLang="en-US" sz="900">
                <a:solidFill>
                  <a:prstClr val="black">
                    <a:tint val="75000"/>
                  </a:prstClr>
                </a:solidFill>
                <a:latin typeface="游ゴシック" panose="020F0502020204030204"/>
                <a:ea typeface="游ゴシック" panose="020B0400000000000000" pitchFamily="50" charset="-128"/>
              </a:rPr>
              <a:pPr defTabSz="685800">
                <a:defRPr/>
              </a:pPr>
              <a:t>9</a:t>
            </a:fld>
            <a:endParaRPr kumimoji="1" lang="ja-JP" altLang="en-US" sz="900">
              <a:solidFill>
                <a:prstClr val="black">
                  <a:tint val="75000"/>
                </a:prstClr>
              </a:solidFill>
              <a:latin typeface="游ゴシック" panose="020F0502020204030204"/>
              <a:ea typeface="游ゴシック" panose="020B0400000000000000" pitchFamily="50" charset="-128"/>
            </a:endParaRPr>
          </a:p>
        </p:txBody>
      </p:sp>
      <p:grpSp>
        <p:nvGrpSpPr>
          <p:cNvPr id="9" name="グループ化 8">
            <a:extLst>
              <a:ext uri="{FF2B5EF4-FFF2-40B4-BE49-F238E27FC236}">
                <a16:creationId xmlns:a16="http://schemas.microsoft.com/office/drawing/2014/main" id="{1FD20430-3728-CD95-B1BF-8F5B05264FF1}"/>
              </a:ext>
            </a:extLst>
          </p:cNvPr>
          <p:cNvGrpSpPr/>
          <p:nvPr/>
        </p:nvGrpSpPr>
        <p:grpSpPr>
          <a:xfrm>
            <a:off x="85411" y="1170999"/>
            <a:ext cx="6291617" cy="4453514"/>
            <a:chOff x="113881" y="418331"/>
            <a:chExt cx="8388823" cy="5938019"/>
          </a:xfrm>
        </p:grpSpPr>
        <p:pic>
          <p:nvPicPr>
            <p:cNvPr id="4" name="図 3">
              <a:extLst>
                <a:ext uri="{FF2B5EF4-FFF2-40B4-BE49-F238E27FC236}">
                  <a16:creationId xmlns:a16="http://schemas.microsoft.com/office/drawing/2014/main" id="{4B37D3B0-6A64-9362-20F5-88347621B385}"/>
                </a:ext>
              </a:extLst>
            </p:cNvPr>
            <p:cNvPicPr>
              <a:picLocks noChangeAspect="1"/>
            </p:cNvPicPr>
            <p:nvPr/>
          </p:nvPicPr>
          <p:blipFill>
            <a:blip r:embed="rId2"/>
            <a:stretch>
              <a:fillRect/>
            </a:stretch>
          </p:blipFill>
          <p:spPr>
            <a:xfrm>
              <a:off x="113881" y="418331"/>
              <a:ext cx="8388823" cy="5938019"/>
            </a:xfrm>
            <a:prstGeom prst="rect">
              <a:avLst/>
            </a:prstGeom>
          </p:spPr>
        </p:pic>
        <p:sp>
          <p:nvSpPr>
            <p:cNvPr id="3" name="テキスト ボックス 2">
              <a:extLst>
                <a:ext uri="{FF2B5EF4-FFF2-40B4-BE49-F238E27FC236}">
                  <a16:creationId xmlns:a16="http://schemas.microsoft.com/office/drawing/2014/main" id="{9D94DF9D-BECB-E6D5-1438-645B21DF4DD5}"/>
                </a:ext>
              </a:extLst>
            </p:cNvPr>
            <p:cNvSpPr txBox="1"/>
            <p:nvPr/>
          </p:nvSpPr>
          <p:spPr>
            <a:xfrm>
              <a:off x="963177" y="4181894"/>
              <a:ext cx="1438273" cy="769441"/>
            </a:xfrm>
            <a:prstGeom prst="rect">
              <a:avLst/>
            </a:prstGeom>
            <a:solidFill>
              <a:schemeClr val="bg2"/>
            </a:solidFill>
          </p:spPr>
          <p:txBody>
            <a:bodyPr wrap="square" rtlCol="0">
              <a:spAutoFit/>
            </a:bodyPr>
            <a:lstStyle/>
            <a:p>
              <a:pPr defTabSz="685800">
                <a:defRPr/>
              </a:pPr>
              <a:r>
                <a:rPr kumimoji="1" lang="ja-JP" altLang="en-US" sz="1050" b="1" dirty="0">
                  <a:solidFill>
                    <a:prstClr val="black"/>
                  </a:solidFill>
                  <a:latin typeface="ＭＳ Ｐゴシック" panose="020B0600070205080204" pitchFamily="50" charset="-128"/>
                  <a:ea typeface="ＭＳ Ｐゴシック" panose="020B0600070205080204" pitchFamily="50" charset="-128"/>
                </a:rPr>
                <a:t>盛土の最深部を通る断面で安定解析が必要</a:t>
              </a:r>
            </a:p>
          </p:txBody>
        </p:sp>
      </p:grpSp>
    </p:spTree>
    <p:extLst>
      <p:ext uri="{BB962C8B-B14F-4D97-AF65-F5344CB8AC3E}">
        <p14:creationId xmlns:p14="http://schemas.microsoft.com/office/powerpoint/2010/main" val="2342232698"/>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628</TotalTime>
  <Words>5252</Words>
  <Application>Microsoft Office PowerPoint</Application>
  <PresentationFormat>画面に合わせる (4:3)</PresentationFormat>
  <Paragraphs>197</Paragraphs>
  <Slides>25</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2</vt:i4>
      </vt:variant>
      <vt:variant>
        <vt:lpstr>スライド タイトル</vt:lpstr>
      </vt:variant>
      <vt:variant>
        <vt:i4>25</vt:i4>
      </vt:variant>
    </vt:vector>
  </HeadingPairs>
  <TitlesOfParts>
    <vt:vector size="34" baseType="lpstr">
      <vt:lpstr>ＭＳ Ｐゴシック</vt:lpstr>
      <vt:lpstr>ＭＳ ゴシック</vt:lpstr>
      <vt:lpstr>游ゴシック</vt:lpstr>
      <vt:lpstr>游ゴシック Medium</vt:lpstr>
      <vt:lpstr>Arial</vt:lpstr>
      <vt:lpstr>Calibri</vt:lpstr>
      <vt:lpstr>Calibri Light</vt:lpstr>
      <vt:lpstr>Office テーマ</vt:lpstr>
      <vt:lpstr>1_Office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安定解析の問題点①  安定解析断面図が盛土の中心を通っていない  AC7報告書の切土（黄灰色）、盛土（青色）区分平面図に安定解析断面線を記載。  AC7が解析したイーイ断面は盛土の中心を通っていない。  したがって、新しくイ’－イ’断面を作成し、再解析する必要がある。</vt:lpstr>
      <vt:lpstr>盛土の中心を通っていないことがわかる図  盛土の最深部を通らない不思議なイｰイ断面線と正しい断面線（赤い線）の提案  国土地理院の数値標高10mDEMから作成した平面図（１/3,000）に報告書で設定している安定解析断面図（黄色の側線、イ、ハ、ニ）と盛土が最大になる金堀沢の源流南側の支流谷筋を通る断面（赤線）を示す。  報告書で記載されているイーイ断面線が谷部を部分的にしか通っていないことが明瞭にわかる。 最も盛土が厚くなる金堀沢の中心を通る赤線で示した縦断図で安定解析実施するのが一般的である。</vt:lpstr>
      <vt:lpstr>AC7報告書に記載されているイ-イ断面図　　　　　　　　　　　　　　  盛土の最深部を通らない不思議なイｰイ断面線（AC7地質調査報告書 令和2年7月） イーイ断面が切土と盛土を通過し、盛土の最深部を通らないことがわかる。 図に記載した赤線は報告書で解析している小さな円弧すべり。  行政側として以下の点を指導願います。 　1)盛土の最深部通る解析断面を作成して安定解析の再実施 　2)常時とkh＝0.1及び0.25の詳細な解析データ表（スライスデータ）を提示する</vt:lpstr>
      <vt:lpstr>安定解析の問題点②  ニーニ断面（僅かな区間のみ水位形成を仮定）を除き水圧をゼロとして解析  現行の基準書（盛土等防災マニュアルの解説 令和5年11月）では渓流における盛土高が15mを超える場合、間隙水圧を考慮した安定計算を標準とする（p218）と記載  報告書のイーイ断面、ハーハ断面、ニーニ断面図は水位が記載されていない。 そもそも暗渠管位置では水位は下がる（水位高はゼロではない）が、周辺に行くにしたがい水位低下は小さくなるので水位がゼロになることはない。</vt:lpstr>
      <vt:lpstr>安定解析の問題点③ AC7の報告書では地震時の水平震度はkh＝0.1で計算 水平震度を現行基準のkh＝0.25で計算すれば、多くの盛土区間で地震時の盛土すべりが発生する可能性大 　例ハーハ断面 常時の安全率 F＝1.55、 　　　　地震時（kh＝0.1）の Ｆ＝1.22、       　地震時（kh＝0.25)の Ｆ&lt;&lt;1.00</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直明 柴崎</dc:creator>
  <cp:lastModifiedBy>直明 柴崎</cp:lastModifiedBy>
  <cp:revision>63</cp:revision>
  <dcterms:created xsi:type="dcterms:W3CDTF">2025-06-29T07:07:27Z</dcterms:created>
  <dcterms:modified xsi:type="dcterms:W3CDTF">2025-08-27T11:39:44Z</dcterms:modified>
</cp:coreProperties>
</file>